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76" r:id="rId4"/>
    <p:sldId id="260" r:id="rId5"/>
    <p:sldId id="277" r:id="rId6"/>
    <p:sldId id="263" r:id="rId7"/>
    <p:sldId id="264" r:id="rId8"/>
    <p:sldId id="321" r:id="rId9"/>
    <p:sldId id="266" r:id="rId10"/>
    <p:sldId id="322" r:id="rId11"/>
    <p:sldId id="278" r:id="rId12"/>
    <p:sldId id="279" r:id="rId13"/>
    <p:sldId id="309" r:id="rId14"/>
    <p:sldId id="280" r:id="rId15"/>
    <p:sldId id="310" r:id="rId16"/>
    <p:sldId id="283" r:id="rId17"/>
    <p:sldId id="281" r:id="rId18"/>
    <p:sldId id="324" r:id="rId19"/>
    <p:sldId id="325" r:id="rId20"/>
    <p:sldId id="326" r:id="rId21"/>
    <p:sldId id="327" r:id="rId22"/>
    <p:sldId id="328" r:id="rId23"/>
    <p:sldId id="329" r:id="rId24"/>
    <p:sldId id="300" r:id="rId25"/>
    <p:sldId id="292" r:id="rId26"/>
    <p:sldId id="301" r:id="rId27"/>
    <p:sldId id="293" r:id="rId28"/>
    <p:sldId id="295" r:id="rId29"/>
    <p:sldId id="297" r:id="rId30"/>
    <p:sldId id="296" r:id="rId31"/>
    <p:sldId id="298" r:id="rId32"/>
    <p:sldId id="302" r:id="rId33"/>
    <p:sldId id="303" r:id="rId34"/>
    <p:sldId id="304" r:id="rId35"/>
    <p:sldId id="311" r:id="rId36"/>
    <p:sldId id="312" r:id="rId37"/>
    <p:sldId id="313" r:id="rId38"/>
    <p:sldId id="305" r:id="rId39"/>
    <p:sldId id="314" r:id="rId40"/>
    <p:sldId id="315" r:id="rId41"/>
    <p:sldId id="316" r:id="rId42"/>
    <p:sldId id="306" r:id="rId43"/>
    <p:sldId id="317" r:id="rId44"/>
    <p:sldId id="318" r:id="rId45"/>
    <p:sldId id="319" r:id="rId46"/>
    <p:sldId id="308" r:id="rId47"/>
    <p:sldId id="323" r:id="rId48"/>
    <p:sldId id="30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70E692-FB5A-4BB6-B9DD-5CB923F6CAE4}" v="488" dt="2021-09-11T17:50:17.117"/>
    <p1510:client id="{A2D1A9F3-992C-4934-A4BC-8BC3BDD4A9B3}" v="43" dt="2021-09-07T06:33:06.114"/>
    <p1510:client id="{B5571F1C-70D6-447E-B4FC-10259B5C074E}" v="4964" dt="2021-09-10T04:39:16.315"/>
    <p1510:client id="{B7EB8285-DFFA-4A10-A296-DCFD0FEB5749}" v="412" dt="2021-09-11T05:57:24.799"/>
    <p1510:client id="{BDDA2E40-7140-4F99-A9C9-A0BDE292B404}" v="5326" dt="2021-09-11T05:27:22.751"/>
    <p1510:client id="{C21606A3-9467-4849-8860-D775A62A9C02}" v="168" dt="2021-08-29T09:03:06.332"/>
    <p1510:client id="{C2897AF2-AF73-4B0D-B377-C70DC04FC1C7}" v="389" dt="2021-08-29T06:15:41.764"/>
    <p1510:client id="{F93F4C18-9966-48DF-B135-F4C23297C350}" v="2425" dt="2021-09-11T17:14:15.0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hyperlink" Target="https://github.com/reyojohn/Data-Science-Capstone-Project-SpaceX/blob/cdf3f229995760a01065c01983e399cade71ab03/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github.com/reyojohn/Data-Science-Capstone-Project-SpaceX/blob/cdf3f229995760a01065c01983e399cade71ab03/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github.com/reyojohn/Data-Science-Capstone-Project-SpaceX/blob/cdf3f229995760a01065c01983e399cade71ab03/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github.com/reyojohn/Data-Science-Capstone-Project-SpaceX/blob/cdf3f229995760a01065c01983e399cade71ab03/Data%20visualization%20with%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github.com/reyojohn/Data-Science-Capstone-Project-SpaceX/blob/cdf3f229995760a01065c01983e399cade71ab03/Interactive%20Dashboard%20with%20Ploty%20Dash.ipynb"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github.com/reyojohn/Data-Science-Capstone-Project-SpaceX/blob/2fab7f58a4284524e79e63bdfff05c362bb9f962/Machine%20learning%20Prediction.ipyn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7"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hyperlink" Target="https://github.com/reyojohn/Data-Science-Capstone-Project-SpaceX/blob/cdf3f229995760a01065c01983e399cade71ab03/Data%20collection.ipynb"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policyoptions.irpp.org/magazines/january-2020/technology-isnt-shaping-work-the-way-we-think/technology-isnt-shaping-work-the-way-we-think/" TargetMode="External"/><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hyperlink" Target="http://marxsoftware.blogspot.com/2011/01/html5-logo-and-whatwg-html-naming.html" TargetMode="External"/><Relationship Id="rId5" Type="http://schemas.openxmlformats.org/officeDocument/2006/relationships/image" Target="../media/image7.png"/><Relationship Id="rId4" Type="http://schemas.openxmlformats.org/officeDocument/2006/relationships/hyperlink" Target="https://github.com/reyojohn/Data-Science-Capstone-Project-SpaceX/blob/cdf3f229995760a01065c01983e399cade71ab03/web_scrap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Rocket Launch across the water image - Free stock photo - Public Domain ...">
            <a:extLst>
              <a:ext uri="{FF2B5EF4-FFF2-40B4-BE49-F238E27FC236}">
                <a16:creationId xmlns:a16="http://schemas.microsoft.com/office/drawing/2014/main" id="{80AA608F-86EF-402E-B51E-A28C5E74130E}"/>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44023" cy="2194552"/>
          </a:xfrm>
          <a:effectLst>
            <a:outerShdw blurRad="50800" dist="38100" dir="2700000" algn="tl" rotWithShape="0">
              <a:prstClr val="black">
                <a:alpha val="40000"/>
              </a:prstClr>
            </a:outerShdw>
          </a:effectLst>
        </p:spPr>
        <p:txBody>
          <a:bodyPr>
            <a:normAutofit/>
          </a:bodyPr>
          <a:lstStyle/>
          <a:p>
            <a:r>
              <a:rPr lang="en-US" sz="5200">
                <a:solidFill>
                  <a:schemeClr val="bg1"/>
                </a:solidFill>
                <a:ea typeface="+mj-lt"/>
                <a:cs typeface="+mj-lt"/>
              </a:rPr>
              <a:t>IBM data science capstone project - SpaceX</a:t>
            </a:r>
            <a:endParaRPr lang="en-US" err="1">
              <a:solidFill>
                <a:schemeClr val="bg1"/>
              </a:solidFill>
              <a:cs typeface="Calibri Light"/>
            </a:endParaRPr>
          </a:p>
        </p:txBody>
      </p:sp>
      <p:sp>
        <p:nvSpPr>
          <p:cNvPr id="3" name="Subtitle 2"/>
          <p:cNvSpPr>
            <a:spLocks noGrp="1"/>
          </p:cNvSpPr>
          <p:nvPr>
            <p:ph type="subTitle" idx="1"/>
          </p:nvPr>
        </p:nvSpPr>
        <p:spPr>
          <a:xfrm>
            <a:off x="1100051" y="4805288"/>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pPr marL="57150">
              <a:lnSpc>
                <a:spcPct val="110000"/>
              </a:lnSpc>
              <a:spcAft>
                <a:spcPts val="800"/>
              </a:spcAft>
            </a:pPr>
            <a:r>
              <a:rPr lang="en-US">
                <a:solidFill>
                  <a:schemeClr val="bg1"/>
                </a:solidFill>
                <a:ea typeface="+mn-lt"/>
                <a:cs typeface="+mn-lt"/>
              </a:rPr>
              <a:t>REYO ELIZABETH JOHN</a:t>
            </a:r>
            <a:endParaRPr lang="en-US">
              <a:cs typeface="Calibri" panose="020F0502020204030204"/>
            </a:endParaRPr>
          </a:p>
          <a:p>
            <a:pPr marL="57150">
              <a:lnSpc>
                <a:spcPct val="110000"/>
              </a:lnSpc>
              <a:spcAft>
                <a:spcPts val="800"/>
              </a:spcAft>
            </a:pPr>
            <a:r>
              <a:rPr lang="en-US">
                <a:solidFill>
                  <a:schemeClr val="bg1"/>
                </a:solidFill>
                <a:ea typeface="+mn-lt"/>
                <a:cs typeface="+mn-lt"/>
              </a:rPr>
              <a:t>01-08-2021</a:t>
            </a:r>
            <a:endParaRPr lang="en-US">
              <a:solidFill>
                <a:schemeClr val="bg1"/>
              </a:solidFill>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8" name="Rectangle 4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35CC1-4656-4494-BEB0-63E5E213B6D3}"/>
              </a:ext>
            </a:extLst>
          </p:cNvPr>
          <p:cNvSpPr>
            <a:spLocks noGrp="1"/>
          </p:cNvSpPr>
          <p:nvPr>
            <p:ph type="title"/>
          </p:nvPr>
        </p:nvSpPr>
        <p:spPr>
          <a:xfrm>
            <a:off x="1097280" y="325550"/>
            <a:ext cx="10044023" cy="7855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a:solidFill>
                  <a:schemeClr val="accent6"/>
                </a:solidFill>
                <a:cs typeface="Calibri Light"/>
              </a:rPr>
              <a:t>Data Collection –Wrangling</a:t>
            </a:r>
          </a:p>
        </p:txBody>
      </p:sp>
      <p:sp>
        <p:nvSpPr>
          <p:cNvPr id="3" name="Text Placeholder 2">
            <a:extLst>
              <a:ext uri="{FF2B5EF4-FFF2-40B4-BE49-F238E27FC236}">
                <a16:creationId xmlns:a16="http://schemas.microsoft.com/office/drawing/2014/main" id="{516ED1A2-6AB2-48A2-ABA1-98ACA098769B}"/>
              </a:ext>
            </a:extLst>
          </p:cNvPr>
          <p:cNvSpPr>
            <a:spLocks noGrp="1"/>
          </p:cNvSpPr>
          <p:nvPr>
            <p:ph type="body" idx="1"/>
          </p:nvPr>
        </p:nvSpPr>
        <p:spPr>
          <a:xfrm>
            <a:off x="553712" y="1225326"/>
            <a:ext cx="4479985" cy="5552780"/>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US" sz="2800" dirty="0">
                <a:solidFill>
                  <a:schemeClr val="bg1"/>
                </a:solidFill>
                <a:cs typeface="Calibri"/>
              </a:rPr>
              <a:t>We have used </a:t>
            </a:r>
            <a:r>
              <a:rPr lang="en-US" sz="2800" err="1">
                <a:solidFill>
                  <a:schemeClr val="bg1"/>
                </a:solidFill>
                <a:cs typeface="Calibri"/>
              </a:rPr>
              <a:t>BeautifulSoup</a:t>
            </a:r>
            <a:r>
              <a:rPr lang="en-US" sz="2800" dirty="0">
                <a:solidFill>
                  <a:schemeClr val="bg1"/>
                </a:solidFill>
                <a:cs typeface="Calibri"/>
              </a:rPr>
              <a:t> to web scrap HTML data from Wikipedia and parse the data into Pandas </a:t>
            </a:r>
            <a:r>
              <a:rPr lang="en-US" sz="2800" err="1">
                <a:solidFill>
                  <a:schemeClr val="bg1"/>
                </a:solidFill>
                <a:cs typeface="Calibri"/>
              </a:rPr>
              <a:t>Dataframe</a:t>
            </a:r>
            <a:r>
              <a:rPr lang="en-US" sz="2800" dirty="0">
                <a:solidFill>
                  <a:schemeClr val="bg1"/>
                </a:solidFill>
                <a:cs typeface="Calibri"/>
              </a:rPr>
              <a:t>.</a:t>
            </a:r>
          </a:p>
          <a:p>
            <a:r>
              <a:rPr lang="en-US" sz="2800" dirty="0">
                <a:solidFill>
                  <a:schemeClr val="bg1"/>
                </a:solidFill>
                <a:cs typeface="Calibri"/>
              </a:rPr>
              <a:t>Populate the table with rows collected.</a:t>
            </a:r>
          </a:p>
          <a:p>
            <a:pPr marL="800100" lvl="1" algn="just"/>
            <a:endParaRPr lang="en-US">
              <a:solidFill>
                <a:schemeClr val="bg1"/>
              </a:solidFill>
              <a:cs typeface="Calibri"/>
            </a:endParaRPr>
          </a:p>
          <a:p>
            <a:pPr marL="1143000" lvl="1" indent="-342900" algn="just">
              <a:buFont typeface="Arial" panose="020B0604020202020204" pitchFamily="34" charset="0"/>
              <a:buChar char="•"/>
            </a:pPr>
            <a:endParaRPr lang="en-US" dirty="0">
              <a:solidFill>
                <a:srgbClr val="FFFFFF"/>
              </a:solidFill>
              <a:cs typeface="Calibri"/>
            </a:endParaRPr>
          </a:p>
          <a:p>
            <a:pPr marL="1143000" lvl="1" indent="-342900">
              <a:buFont typeface="Arial" panose="020B0604020202020204" pitchFamily="34" charset="0"/>
              <a:buChar char="•"/>
            </a:pPr>
            <a:endParaRPr lang="en-US" dirty="0">
              <a:solidFill>
                <a:srgbClr val="FFFFFF"/>
              </a:solidFill>
              <a:cs typeface="Calibri"/>
            </a:endParaRPr>
          </a:p>
          <a:p>
            <a:pPr marL="285750" indent="-285750" algn="ctr">
              <a:buFont typeface="Arial"/>
              <a:buChar char="•"/>
            </a:pPr>
            <a:endParaRPr lang="en-US" dirty="0">
              <a:solidFill>
                <a:srgbClr val="000000"/>
              </a:solidFill>
              <a:cs typeface="Calibri"/>
            </a:endParaRPr>
          </a:p>
          <a:p>
            <a:endParaRPr lang="en-US" dirty="0">
              <a:solidFill>
                <a:srgbClr val="FFFFFF"/>
              </a:solidFill>
              <a:cs typeface="Calibri"/>
            </a:endParaRPr>
          </a:p>
          <a:p>
            <a:r>
              <a:rPr lang="en-US" dirty="0">
                <a:solidFill>
                  <a:srgbClr val="FFFFFF"/>
                </a:solidFill>
                <a:cs typeface="Calibri"/>
                <a:hlinkClick r:id="rId4"/>
              </a:rPr>
              <a:t>GitHub URL</a:t>
            </a:r>
            <a:endParaRPr lang="en-US" dirty="0">
              <a:solidFill>
                <a:srgbClr val="FFFFFF"/>
              </a:solidFill>
              <a:cs typeface="Calibri"/>
            </a:endParaRPr>
          </a:p>
        </p:txBody>
      </p:sp>
      <p:sp>
        <p:nvSpPr>
          <p:cNvPr id="8" name="Flowchart: Process 7">
            <a:extLst>
              <a:ext uri="{FF2B5EF4-FFF2-40B4-BE49-F238E27FC236}">
                <a16:creationId xmlns:a16="http://schemas.microsoft.com/office/drawing/2014/main" id="{BB8A5350-0F6A-41BD-919F-9D2FD88BE9C1}"/>
              </a:ext>
            </a:extLst>
          </p:cNvPr>
          <p:cNvSpPr/>
          <p:nvPr/>
        </p:nvSpPr>
        <p:spPr>
          <a:xfrm>
            <a:off x="7435968" y="1224866"/>
            <a:ext cx="1495246" cy="830080"/>
          </a:xfrm>
          <a:prstGeom prst="flowChartProcess">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cs typeface="Calibri"/>
              </a:rPr>
              <a:t>Raw Data</a:t>
            </a:r>
          </a:p>
        </p:txBody>
      </p:sp>
      <p:sp>
        <p:nvSpPr>
          <p:cNvPr id="5" name="Arrow: Down 4">
            <a:extLst>
              <a:ext uri="{FF2B5EF4-FFF2-40B4-BE49-F238E27FC236}">
                <a16:creationId xmlns:a16="http://schemas.microsoft.com/office/drawing/2014/main" id="{41C06D3B-7CA8-4FDF-9222-E8E0702FA49C}"/>
              </a:ext>
            </a:extLst>
          </p:cNvPr>
          <p:cNvSpPr/>
          <p:nvPr/>
        </p:nvSpPr>
        <p:spPr>
          <a:xfrm>
            <a:off x="8028048" y="2058971"/>
            <a:ext cx="219890" cy="619072"/>
          </a:xfrm>
          <a:prstGeom prst="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Process 8">
            <a:extLst>
              <a:ext uri="{FF2B5EF4-FFF2-40B4-BE49-F238E27FC236}">
                <a16:creationId xmlns:a16="http://schemas.microsoft.com/office/drawing/2014/main" id="{D669C79B-E5D2-47E8-BBF7-D7375B9C461B}"/>
              </a:ext>
            </a:extLst>
          </p:cNvPr>
          <p:cNvSpPr/>
          <p:nvPr/>
        </p:nvSpPr>
        <p:spPr>
          <a:xfrm>
            <a:off x="7440146" y="2671638"/>
            <a:ext cx="1490381" cy="616323"/>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Calibri"/>
              </a:rPr>
              <a:t>Pandas Data</a:t>
            </a:r>
            <a:endParaRPr lang="en-US" dirty="0">
              <a:solidFill>
                <a:schemeClr val="tx1"/>
              </a:solidFill>
            </a:endParaRPr>
          </a:p>
        </p:txBody>
      </p:sp>
      <p:sp>
        <p:nvSpPr>
          <p:cNvPr id="10" name="Arrow: Down 9">
            <a:extLst>
              <a:ext uri="{FF2B5EF4-FFF2-40B4-BE49-F238E27FC236}">
                <a16:creationId xmlns:a16="http://schemas.microsoft.com/office/drawing/2014/main" id="{865C5365-A66D-4A06-B9B0-20F078BC8AC8}"/>
              </a:ext>
            </a:extLst>
          </p:cNvPr>
          <p:cNvSpPr/>
          <p:nvPr/>
        </p:nvSpPr>
        <p:spPr>
          <a:xfrm>
            <a:off x="8033228" y="3292780"/>
            <a:ext cx="201705" cy="672353"/>
          </a:xfrm>
          <a:prstGeom prst="downArrow">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id="{B3C05D34-9B55-44FC-86FF-CAC001D80EF1}"/>
              </a:ext>
            </a:extLst>
          </p:cNvPr>
          <p:cNvSpPr/>
          <p:nvPr/>
        </p:nvSpPr>
        <p:spPr>
          <a:xfrm>
            <a:off x="7434544" y="3965918"/>
            <a:ext cx="1490380" cy="616323"/>
          </a:xfrm>
          <a:prstGeom prst="flowChartProcess">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Calibri"/>
              </a:rPr>
              <a:t>Labels</a:t>
            </a:r>
            <a:endParaRPr lang="en-US" dirty="0">
              <a:solidFill>
                <a:schemeClr val="tx1"/>
              </a:solidFill>
            </a:endParaRPr>
          </a:p>
        </p:txBody>
      </p:sp>
    </p:spTree>
    <p:extLst>
      <p:ext uri="{BB962C8B-B14F-4D97-AF65-F5344CB8AC3E}">
        <p14:creationId xmlns:p14="http://schemas.microsoft.com/office/powerpoint/2010/main" val="3187256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2" name="Title 1">
            <a:extLst>
              <a:ext uri="{FF2B5EF4-FFF2-40B4-BE49-F238E27FC236}">
                <a16:creationId xmlns:a16="http://schemas.microsoft.com/office/drawing/2014/main" id="{C6E35CC1-4656-4494-BEB0-63E5E213B6D3}"/>
              </a:ext>
            </a:extLst>
          </p:cNvPr>
          <p:cNvSpPr>
            <a:spLocks noGrp="1"/>
          </p:cNvSpPr>
          <p:nvPr>
            <p:ph type="title"/>
          </p:nvPr>
        </p:nvSpPr>
        <p:spPr>
          <a:xfrm>
            <a:off x="838200" y="365125"/>
            <a:ext cx="10515600" cy="1282431"/>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a:solidFill>
                  <a:schemeClr val="bg1"/>
                </a:solidFill>
                <a:ea typeface="+mj-lt"/>
                <a:cs typeface="+mj-lt"/>
              </a:rPr>
              <a:t>EDA with Data Visualization</a:t>
            </a:r>
          </a:p>
          <a:p>
            <a:pPr algn="ctr"/>
            <a:endParaRPr lang="en-US" sz="5200">
              <a:ea typeface="+mj-lt"/>
              <a:cs typeface="+mj-lt"/>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xfrm>
            <a:off x="349370" y="1193021"/>
            <a:ext cx="10846279" cy="5602168"/>
          </a:xfrm>
          <a:effectLst>
            <a:outerShdw blurRad="50800" dist="38100" dir="2700000" algn="tl" rotWithShape="0">
              <a:prstClr val="black">
                <a:alpha val="40000"/>
              </a:prstClr>
            </a:outerShdw>
          </a:effectLst>
        </p:spPr>
        <p:txBody>
          <a:bodyPr vert="horz" lIns="91440" tIns="45720" rIns="91440" bIns="45720" rtlCol="0" anchor="t">
            <a:normAutofit fontScale="47500" lnSpcReduction="20000"/>
          </a:bodyPr>
          <a:lstStyle/>
          <a:p>
            <a:pPr>
              <a:lnSpc>
                <a:spcPct val="120000"/>
              </a:lnSpc>
            </a:pPr>
            <a:r>
              <a:rPr lang="en-US" sz="3600" dirty="0">
                <a:solidFill>
                  <a:schemeClr val="bg1"/>
                </a:solidFill>
                <a:ea typeface="+mn-lt"/>
                <a:cs typeface="+mn-lt"/>
              </a:rPr>
              <a:t>We used:</a:t>
            </a:r>
          </a:p>
          <a:p>
            <a:pPr marL="571500" indent="-571500">
              <a:lnSpc>
                <a:spcPct val="120000"/>
              </a:lnSpc>
              <a:buFont typeface="Arial,Sans-Serif" panose="020B0604020202020204" pitchFamily="34" charset="0"/>
            </a:pPr>
            <a:r>
              <a:rPr lang="en-US" sz="3600" dirty="0">
                <a:solidFill>
                  <a:schemeClr val="bg1"/>
                </a:solidFill>
                <a:ea typeface="+mn-lt"/>
                <a:cs typeface="+mn-lt"/>
              </a:rPr>
              <a:t>A scatter plot of </a:t>
            </a:r>
            <a:r>
              <a:rPr lang="en-US" sz="3600" dirty="0" err="1">
                <a:solidFill>
                  <a:schemeClr val="bg1"/>
                </a:solidFill>
                <a:ea typeface="+mn-lt"/>
                <a:cs typeface="+mn-lt"/>
              </a:rPr>
              <a:t>FlightNumber</a:t>
            </a:r>
            <a:r>
              <a:rPr lang="en-US" sz="3600" dirty="0">
                <a:solidFill>
                  <a:schemeClr val="bg1"/>
                </a:solidFill>
                <a:ea typeface="+mn-lt"/>
                <a:cs typeface="+mn-lt"/>
              </a:rPr>
              <a:t>  vs. </a:t>
            </a:r>
            <a:r>
              <a:rPr lang="en-US" sz="3600" dirty="0" err="1">
                <a:solidFill>
                  <a:schemeClr val="bg1"/>
                </a:solidFill>
                <a:ea typeface="+mn-lt"/>
                <a:cs typeface="+mn-lt"/>
              </a:rPr>
              <a:t>PayloadMass</a:t>
            </a:r>
            <a:r>
              <a:rPr lang="en-US" sz="3600" dirty="0">
                <a:solidFill>
                  <a:schemeClr val="bg1"/>
                </a:solidFill>
                <a:ea typeface="+mn-lt"/>
                <a:cs typeface="+mn-lt"/>
              </a:rPr>
              <a:t> based on the outcome to see if as the flight number increases,</a:t>
            </a:r>
          </a:p>
          <a:p>
            <a:pPr marL="571500" indent="-571500">
              <a:lnSpc>
                <a:spcPct val="120000"/>
              </a:lnSpc>
              <a:buFont typeface="Arial,Sans-Serif" panose="020B0604020202020204" pitchFamily="34" charset="0"/>
            </a:pPr>
            <a:r>
              <a:rPr lang="en-US" sz="3600" dirty="0">
                <a:solidFill>
                  <a:schemeClr val="bg1"/>
                </a:solidFill>
                <a:ea typeface="+mn-lt"/>
                <a:cs typeface="+mn-lt"/>
              </a:rPr>
              <a:t>The first stage is more likely to land successfully and if there is an impact of </a:t>
            </a:r>
            <a:r>
              <a:rPr lang="en-US" sz="3600" err="1">
                <a:solidFill>
                  <a:schemeClr val="bg1"/>
                </a:solidFill>
                <a:ea typeface="+mn-lt"/>
                <a:cs typeface="+mn-lt"/>
              </a:rPr>
              <a:t>PayloadMass</a:t>
            </a:r>
            <a:endParaRPr lang="en-US" sz="3600" err="1">
              <a:solidFill>
                <a:schemeClr val="bg1"/>
              </a:solidFill>
              <a:cs typeface="Calibri"/>
            </a:endParaRPr>
          </a:p>
          <a:p>
            <a:pPr marL="571500" indent="-571500">
              <a:lnSpc>
                <a:spcPct val="120000"/>
              </a:lnSpc>
              <a:buFont typeface="Arial,Sans-Serif" panose="020B0604020202020204" pitchFamily="34" charset="0"/>
            </a:pPr>
            <a:r>
              <a:rPr lang="en-US" sz="3600" dirty="0">
                <a:solidFill>
                  <a:schemeClr val="bg1"/>
                </a:solidFill>
                <a:ea typeface="+mn-lt"/>
                <a:cs typeface="+mn-lt"/>
              </a:rPr>
              <a:t> Then a second scatter plot of </a:t>
            </a:r>
            <a:r>
              <a:rPr lang="en-US" sz="3600" err="1">
                <a:solidFill>
                  <a:schemeClr val="bg1"/>
                </a:solidFill>
                <a:ea typeface="+mn-lt"/>
                <a:cs typeface="+mn-lt"/>
              </a:rPr>
              <a:t>LaunchSite</a:t>
            </a:r>
            <a:r>
              <a:rPr lang="en-US" sz="3600" dirty="0">
                <a:solidFill>
                  <a:schemeClr val="bg1"/>
                </a:solidFill>
                <a:ea typeface="+mn-lt"/>
                <a:cs typeface="+mn-lt"/>
              </a:rPr>
              <a:t> vs. </a:t>
            </a:r>
            <a:r>
              <a:rPr lang="en-US" sz="3600" err="1">
                <a:solidFill>
                  <a:schemeClr val="bg1"/>
                </a:solidFill>
                <a:ea typeface="+mn-lt"/>
                <a:cs typeface="+mn-lt"/>
              </a:rPr>
              <a:t>FlightNumber</a:t>
            </a:r>
            <a:r>
              <a:rPr lang="en-US" sz="3600" dirty="0">
                <a:solidFill>
                  <a:schemeClr val="bg1"/>
                </a:solidFill>
                <a:ea typeface="+mn-lt"/>
                <a:cs typeface="+mn-lt"/>
              </a:rPr>
              <a:t> based on the outcome to understand if the </a:t>
            </a:r>
            <a:r>
              <a:rPr lang="en-US" sz="3600" err="1">
                <a:solidFill>
                  <a:schemeClr val="bg1"/>
                </a:solidFill>
                <a:ea typeface="+mn-lt"/>
                <a:cs typeface="+mn-lt"/>
              </a:rPr>
              <a:t>LaunchSite</a:t>
            </a:r>
            <a:r>
              <a:rPr lang="en-US" sz="3600" dirty="0">
                <a:solidFill>
                  <a:schemeClr val="bg1"/>
                </a:solidFill>
                <a:ea typeface="+mn-lt"/>
                <a:cs typeface="+mn-lt"/>
              </a:rPr>
              <a:t> does not become a problematic element following the number of rockets which are launched there (</a:t>
            </a:r>
            <a:r>
              <a:rPr lang="en-US" sz="3600" err="1">
                <a:solidFill>
                  <a:schemeClr val="bg1"/>
                </a:solidFill>
                <a:ea typeface="+mn-lt"/>
                <a:cs typeface="+mn-lt"/>
              </a:rPr>
              <a:t>FlightNumber</a:t>
            </a:r>
            <a:r>
              <a:rPr lang="en-US" sz="3600" dirty="0">
                <a:solidFill>
                  <a:schemeClr val="bg1"/>
                </a:solidFill>
                <a:ea typeface="+mn-lt"/>
                <a:cs typeface="+mn-lt"/>
              </a:rPr>
              <a:t>).</a:t>
            </a:r>
          </a:p>
          <a:p>
            <a:pPr marL="571500" indent="-571500">
              <a:lnSpc>
                <a:spcPct val="120000"/>
              </a:lnSpc>
              <a:buFont typeface="Arial,Sans-Serif" panose="020B0604020202020204" pitchFamily="34" charset="0"/>
            </a:pPr>
            <a:r>
              <a:rPr lang="en-US" sz="3600" dirty="0">
                <a:solidFill>
                  <a:schemeClr val="bg1"/>
                </a:solidFill>
                <a:ea typeface="+mn-lt"/>
                <a:cs typeface="+mn-lt"/>
              </a:rPr>
              <a:t> A third scatter plot to observe if there is any relationship between </a:t>
            </a:r>
            <a:r>
              <a:rPr lang="en-US" sz="3600" err="1">
                <a:solidFill>
                  <a:schemeClr val="bg1"/>
                </a:solidFill>
                <a:ea typeface="+mn-lt"/>
                <a:cs typeface="+mn-lt"/>
              </a:rPr>
              <a:t>LaunchSite</a:t>
            </a:r>
            <a:r>
              <a:rPr lang="en-US" sz="3600" dirty="0">
                <a:solidFill>
                  <a:schemeClr val="bg1"/>
                </a:solidFill>
                <a:ea typeface="+mn-lt"/>
                <a:cs typeface="+mn-lt"/>
              </a:rPr>
              <a:t> and their </a:t>
            </a:r>
            <a:r>
              <a:rPr lang="en-US" sz="3600" err="1">
                <a:solidFill>
                  <a:schemeClr val="bg1"/>
                </a:solidFill>
                <a:ea typeface="+mn-lt"/>
                <a:cs typeface="+mn-lt"/>
              </a:rPr>
              <a:t>PayloadMass</a:t>
            </a:r>
            <a:endParaRPr lang="en-US" sz="3600" dirty="0">
              <a:solidFill>
                <a:schemeClr val="bg1"/>
              </a:solidFill>
              <a:ea typeface="+mn-lt"/>
              <a:cs typeface="+mn-lt"/>
            </a:endParaRPr>
          </a:p>
          <a:p>
            <a:pPr marL="571500" indent="-571500">
              <a:lnSpc>
                <a:spcPct val="120000"/>
              </a:lnSpc>
              <a:buFont typeface="Arial,Sans-Serif" panose="020B0604020202020204" pitchFamily="34" charset="0"/>
            </a:pPr>
            <a:r>
              <a:rPr lang="en-US" sz="3600" dirty="0">
                <a:solidFill>
                  <a:schemeClr val="bg1"/>
                </a:solidFill>
                <a:ea typeface="+mn-lt"/>
                <a:cs typeface="+mn-lt"/>
              </a:rPr>
              <a:t> A bar chart to visually check if there are any relationship between the Success Rate and the Orbit Type</a:t>
            </a:r>
          </a:p>
          <a:p>
            <a:pPr marL="571500" indent="-571500">
              <a:lnSpc>
                <a:spcPct val="120000"/>
              </a:lnSpc>
              <a:buFont typeface="Arial,Sans-Serif" panose="020B0604020202020204" pitchFamily="34" charset="0"/>
            </a:pPr>
            <a:r>
              <a:rPr lang="en-US" sz="3600" dirty="0">
                <a:solidFill>
                  <a:schemeClr val="bg1"/>
                </a:solidFill>
                <a:ea typeface="+mn-lt"/>
                <a:cs typeface="+mn-lt"/>
              </a:rPr>
              <a:t> Another scatter plot to visualize the relationship between </a:t>
            </a:r>
            <a:r>
              <a:rPr lang="en-US" sz="3600" dirty="0" err="1">
                <a:solidFill>
                  <a:schemeClr val="bg1"/>
                </a:solidFill>
                <a:ea typeface="+mn-lt"/>
                <a:cs typeface="+mn-lt"/>
              </a:rPr>
              <a:t>FlightNumber</a:t>
            </a:r>
            <a:r>
              <a:rPr lang="en-US" sz="3600" dirty="0">
                <a:solidFill>
                  <a:schemeClr val="bg1"/>
                </a:solidFill>
                <a:ea typeface="+mn-lt"/>
                <a:cs typeface="+mn-lt"/>
              </a:rPr>
              <a:t> and Orbit type</a:t>
            </a:r>
          </a:p>
          <a:p>
            <a:pPr marL="571500" indent="-571500">
              <a:lnSpc>
                <a:spcPct val="120000"/>
              </a:lnSpc>
              <a:buFont typeface="Arial,Sans-Serif" panose="020B0604020202020204" pitchFamily="34" charset="0"/>
            </a:pPr>
            <a:r>
              <a:rPr lang="en-US" sz="3600" dirty="0">
                <a:solidFill>
                  <a:schemeClr val="bg1"/>
                </a:solidFill>
                <a:ea typeface="+mn-lt"/>
                <a:cs typeface="+mn-lt"/>
              </a:rPr>
              <a:t> A last scatter plot to reveal the relationship between Payload and Orbit type</a:t>
            </a:r>
          </a:p>
          <a:p>
            <a:pPr marL="571500" indent="-571500">
              <a:lnSpc>
                <a:spcPct val="120000"/>
              </a:lnSpc>
              <a:buFont typeface="Arial,Sans-Serif" panose="020B0604020202020204" pitchFamily="34" charset="0"/>
              <a:buChar char="•"/>
            </a:pPr>
            <a:r>
              <a:rPr lang="en-US" sz="3600" dirty="0">
                <a:solidFill>
                  <a:schemeClr val="bg1"/>
                </a:solidFill>
                <a:ea typeface="+mn-lt"/>
                <a:cs typeface="+mn-lt"/>
              </a:rPr>
              <a:t>And a line plot to get the average launch success trend</a:t>
            </a:r>
          </a:p>
          <a:p>
            <a:pPr marL="571500" indent="-571500">
              <a:lnSpc>
                <a:spcPct val="120000"/>
              </a:lnSpc>
              <a:buFont typeface="Arial,Sans-Serif" panose="020B0604020202020204" pitchFamily="34" charset="0"/>
              <a:buChar char="•"/>
            </a:pPr>
            <a:endParaRPr lang="en-US" sz="2400" dirty="0">
              <a:solidFill>
                <a:schemeClr val="bg1"/>
              </a:solidFill>
              <a:ea typeface="+mn-lt"/>
              <a:cs typeface="+mn-lt"/>
            </a:endParaRPr>
          </a:p>
          <a:p>
            <a:pPr marL="0" indent="0">
              <a:lnSpc>
                <a:spcPct val="120000"/>
              </a:lnSpc>
              <a:buNone/>
            </a:pPr>
            <a:r>
              <a:rPr lang="en-US" sz="4000" dirty="0">
                <a:solidFill>
                  <a:schemeClr val="bg1"/>
                </a:solidFill>
                <a:ea typeface="+mn-lt"/>
                <a:cs typeface="+mn-lt"/>
                <a:hlinkClick r:id="rId4">
                  <a:extLst>
                    <a:ext uri="{A12FA001-AC4F-418D-AE19-62706E023703}">
                      <ahyp:hlinkClr xmlns:ahyp="http://schemas.microsoft.com/office/drawing/2018/hyperlinkcolor" val="tx"/>
                    </a:ext>
                  </a:extLst>
                </a:hlinkClick>
              </a:rPr>
              <a:t>GitHub URL</a:t>
            </a:r>
            <a:endParaRPr lang="en-US" sz="4000" dirty="0">
              <a:solidFill>
                <a:schemeClr val="bg1"/>
              </a:solidFill>
              <a:ea typeface="+mn-lt"/>
              <a:cs typeface="+mn-lt"/>
            </a:endParaRPr>
          </a:p>
          <a:p>
            <a:pPr marL="0" indent="0">
              <a:lnSpc>
                <a:spcPct val="120000"/>
              </a:lnSpc>
              <a:buNone/>
            </a:pPr>
            <a:endParaRPr lang="en-US" dirty="0">
              <a:solidFill>
                <a:schemeClr val="accent2">
                  <a:lumMod val="60000"/>
                  <a:lumOff val="40000"/>
                </a:schemeClr>
              </a:solidFill>
              <a:ea typeface="+mn-lt"/>
              <a:cs typeface="+mn-lt"/>
            </a:endParaRPr>
          </a:p>
          <a:p>
            <a:endParaRPr lang="en-US" dirty="0">
              <a:ea typeface="+mn-lt"/>
              <a:cs typeface="+mn-lt"/>
            </a:endParaRPr>
          </a:p>
          <a:p>
            <a:pPr marL="342900" indent="-342900">
              <a:buChar char="•"/>
            </a:pPr>
            <a:endParaRPr lang="en-US" sz="2800" dirty="0">
              <a:solidFill>
                <a:schemeClr val="bg1"/>
              </a:solidFill>
              <a:cs typeface="Calibri"/>
            </a:endParaRPr>
          </a:p>
          <a:p>
            <a:pPr marL="1143000" lvl="1" indent="-342900">
              <a:buFont typeface="Arial" panose="020B0604020202020204" pitchFamily="34" charset="0"/>
              <a:buChar char="•"/>
            </a:pPr>
            <a:endParaRPr lang="en-US" dirty="0">
              <a:solidFill>
                <a:schemeClr val="bg1"/>
              </a:solidFill>
              <a:cs typeface="Calibri"/>
            </a:endParaRPr>
          </a:p>
          <a:p>
            <a:pPr marL="800100" lvl="1" algn="just"/>
            <a:endParaRPr lang="en-US">
              <a:solidFill>
                <a:schemeClr val="bg1"/>
              </a:solidFill>
              <a:cs typeface="Calibri"/>
            </a:endParaRPr>
          </a:p>
          <a:p>
            <a:pPr marL="1143000" lvl="1" indent="-342900" algn="just">
              <a:buChar char="•"/>
            </a:pPr>
            <a:endParaRPr lang="en-US" dirty="0">
              <a:solidFill>
                <a:schemeClr val="bg1"/>
              </a:solidFill>
              <a:cs typeface="Calibri"/>
            </a:endParaRPr>
          </a:p>
          <a:p>
            <a:pPr marL="1143000" lvl="1" indent="-342900">
              <a:buFont typeface="Arial" panose="020B0604020202020204" pitchFamily="34" charset="0"/>
              <a:buChar char="•"/>
            </a:pPr>
            <a:endParaRPr lang="en-US" dirty="0">
              <a:solidFill>
                <a:srgbClr val="FFFFFF"/>
              </a:solidFill>
              <a:cs typeface="Calibri"/>
            </a:endParaRPr>
          </a:p>
          <a:p>
            <a:pPr marL="285750" indent="-285750" algn="ctr">
              <a:buFont typeface="Arial"/>
              <a:buChar char="•"/>
            </a:pPr>
            <a:endParaRPr lang="en-US" dirty="0">
              <a:solidFill>
                <a:srgbClr val="000000"/>
              </a:solidFill>
              <a:cs typeface="Calibri"/>
            </a:endParaRPr>
          </a:p>
          <a:p>
            <a:pPr algn="ctr"/>
            <a:endParaRPr lang="en-US" dirty="0">
              <a:solidFill>
                <a:srgbClr val="FFFFFF"/>
              </a:solidFill>
              <a:cs typeface="Calibri"/>
            </a:endParaRPr>
          </a:p>
        </p:txBody>
      </p:sp>
    </p:spTree>
    <p:extLst>
      <p:ext uri="{BB962C8B-B14F-4D97-AF65-F5344CB8AC3E}">
        <p14:creationId xmlns:p14="http://schemas.microsoft.com/office/powerpoint/2010/main" val="314728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2" name="Title 1">
            <a:extLst>
              <a:ext uri="{FF2B5EF4-FFF2-40B4-BE49-F238E27FC236}">
                <a16:creationId xmlns:a16="http://schemas.microsoft.com/office/drawing/2014/main" id="{C6E35CC1-4656-4494-BEB0-63E5E213B6D3}"/>
              </a:ext>
            </a:extLst>
          </p:cNvPr>
          <p:cNvSpPr>
            <a:spLocks noGrp="1"/>
          </p:cNvSpPr>
          <p:nvPr>
            <p:ph type="title"/>
          </p:nvPr>
        </p:nvSpPr>
        <p:spPr>
          <a:xfrm>
            <a:off x="826994" y="578884"/>
            <a:ext cx="6964393" cy="1038016"/>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a:solidFill>
                  <a:schemeClr val="bg1"/>
                </a:solidFill>
                <a:ea typeface="+mj-lt"/>
                <a:cs typeface="+mj-lt"/>
              </a:rPr>
              <a:t>EDA with SQL</a:t>
            </a:r>
            <a:endParaRPr lang="en-US">
              <a:solidFill>
                <a:schemeClr val="bg1"/>
              </a:solidFill>
            </a:endParaRPr>
          </a:p>
          <a:p>
            <a:pPr algn="ctr"/>
            <a:endParaRPr lang="en-US"/>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xfrm>
            <a:off x="418086" y="923736"/>
            <a:ext cx="10946920" cy="5846582"/>
          </a:xfrm>
          <a:effectLst>
            <a:outerShdw blurRad="50800" dist="38100" dir="2700000" algn="tl" rotWithShape="0">
              <a:prstClr val="black">
                <a:alpha val="40000"/>
              </a:prstClr>
            </a:outerShdw>
          </a:effectLst>
        </p:spPr>
        <p:txBody>
          <a:bodyPr vert="horz" lIns="91440" tIns="45720" rIns="91440" bIns="45720" rtlCol="0" anchor="t">
            <a:normAutofit fontScale="85000" lnSpcReduction="20000"/>
          </a:bodyPr>
          <a:lstStyle/>
          <a:p>
            <a:pPr marL="0" indent="0">
              <a:buNone/>
            </a:pPr>
            <a:r>
              <a:rPr lang="en-US">
                <a:solidFill>
                  <a:schemeClr val="bg1"/>
                </a:solidFill>
                <a:ea typeface="+mn-lt"/>
                <a:cs typeface="+mn-lt"/>
              </a:rPr>
              <a:t>SQL queries were performed as followed :</a:t>
            </a:r>
            <a:endParaRPr lang="en-US" dirty="0">
              <a:solidFill>
                <a:schemeClr val="bg1"/>
              </a:solidFill>
              <a:ea typeface="+mn-lt"/>
              <a:cs typeface="+mn-lt"/>
            </a:endParaRPr>
          </a:p>
          <a:p>
            <a:pPr marL="285750" indent="-285750">
              <a:lnSpc>
                <a:spcPct val="100000"/>
              </a:lnSpc>
              <a:buFont typeface="Arial,Sans-Serif"/>
              <a:buChar char="•"/>
            </a:pPr>
            <a:r>
              <a:rPr lang="en-US">
                <a:solidFill>
                  <a:schemeClr val="bg1"/>
                </a:solidFill>
                <a:ea typeface="+mn-lt"/>
                <a:cs typeface="+mn-lt"/>
              </a:rPr>
              <a:t>The names of the unique launch sites in the space mission</a:t>
            </a:r>
            <a:endParaRPr lang="en-US" dirty="0">
              <a:solidFill>
                <a:schemeClr val="bg1"/>
              </a:solidFill>
              <a:ea typeface="+mn-lt"/>
              <a:cs typeface="+mn-lt"/>
            </a:endParaRPr>
          </a:p>
          <a:p>
            <a:pPr marL="285750" indent="-285750">
              <a:lnSpc>
                <a:spcPct val="100000"/>
              </a:lnSpc>
              <a:buFont typeface="Arial,Sans-Serif"/>
              <a:buChar char="•"/>
            </a:pPr>
            <a:r>
              <a:rPr lang="en-US">
                <a:solidFill>
                  <a:schemeClr val="bg1"/>
                </a:solidFill>
                <a:ea typeface="+mn-lt"/>
                <a:cs typeface="+mn-lt"/>
              </a:rPr>
              <a:t>5 records where launch sites begin with the string 'CCA'</a:t>
            </a:r>
            <a:endParaRPr lang="en-US" dirty="0">
              <a:solidFill>
                <a:schemeClr val="bg1"/>
              </a:solidFill>
              <a:ea typeface="+mn-lt"/>
              <a:cs typeface="+mn-lt"/>
            </a:endParaRPr>
          </a:p>
          <a:p>
            <a:pPr marL="285750" indent="-285750">
              <a:lnSpc>
                <a:spcPct val="100000"/>
              </a:lnSpc>
              <a:buFont typeface="Arial,Sans-Serif"/>
              <a:buChar char="•"/>
            </a:pPr>
            <a:r>
              <a:rPr lang="en-US">
                <a:solidFill>
                  <a:schemeClr val="bg1"/>
                </a:solidFill>
                <a:ea typeface="+mn-lt"/>
                <a:cs typeface="+mn-lt"/>
              </a:rPr>
              <a:t>The total payload mass carried by boosters launched by NASA (CRS)</a:t>
            </a:r>
            <a:endParaRPr lang="en-US" dirty="0">
              <a:solidFill>
                <a:schemeClr val="bg1"/>
              </a:solidFill>
              <a:ea typeface="+mn-lt"/>
              <a:cs typeface="+mn-lt"/>
            </a:endParaRPr>
          </a:p>
          <a:p>
            <a:pPr marL="285750" indent="-285750">
              <a:lnSpc>
                <a:spcPct val="100000"/>
              </a:lnSpc>
              <a:buFont typeface="Arial,Sans-Serif"/>
              <a:buChar char="•"/>
            </a:pPr>
            <a:r>
              <a:rPr lang="en-US">
                <a:solidFill>
                  <a:schemeClr val="bg1"/>
                </a:solidFill>
                <a:ea typeface="+mn-lt"/>
                <a:cs typeface="+mn-lt"/>
              </a:rPr>
              <a:t>The average payload mass carried by booster version F9 v1.1</a:t>
            </a:r>
            <a:endParaRPr lang="en-US" dirty="0">
              <a:solidFill>
                <a:schemeClr val="bg1"/>
              </a:solidFill>
              <a:ea typeface="+mn-lt"/>
              <a:cs typeface="+mn-lt"/>
            </a:endParaRPr>
          </a:p>
          <a:p>
            <a:pPr marL="285750" indent="-285750">
              <a:lnSpc>
                <a:spcPct val="100000"/>
              </a:lnSpc>
              <a:buFont typeface="Arial,Sans-Serif"/>
              <a:buChar char="•"/>
            </a:pPr>
            <a:r>
              <a:rPr lang="en-US">
                <a:solidFill>
                  <a:schemeClr val="bg1"/>
                </a:solidFill>
                <a:ea typeface="+mn-lt"/>
                <a:cs typeface="+mn-lt"/>
              </a:rPr>
              <a:t>The date when the first successful landing outcome in ground pad was achieved</a:t>
            </a:r>
            <a:endParaRPr lang="en-US" dirty="0">
              <a:solidFill>
                <a:schemeClr val="bg1"/>
              </a:solidFill>
              <a:ea typeface="+mn-lt"/>
              <a:cs typeface="+mn-lt"/>
            </a:endParaRPr>
          </a:p>
          <a:p>
            <a:pPr marL="285750" indent="-285750">
              <a:lnSpc>
                <a:spcPct val="100000"/>
              </a:lnSpc>
              <a:buFont typeface="Arial,Sans-Serif"/>
              <a:buChar char="•"/>
            </a:pPr>
            <a:r>
              <a:rPr lang="en-US">
                <a:solidFill>
                  <a:schemeClr val="bg1"/>
                </a:solidFill>
                <a:ea typeface="+mn-lt"/>
                <a:cs typeface="+mn-lt"/>
              </a:rPr>
              <a:t>Names of the boosters which have success in drone ship and have payload mass greater than 4000 but less than 6000</a:t>
            </a:r>
            <a:endParaRPr lang="en-US" dirty="0">
              <a:solidFill>
                <a:schemeClr val="bg1"/>
              </a:solidFill>
              <a:ea typeface="+mn-lt"/>
              <a:cs typeface="+mn-lt"/>
            </a:endParaRPr>
          </a:p>
          <a:p>
            <a:pPr marL="285750" indent="-285750">
              <a:lnSpc>
                <a:spcPct val="100000"/>
              </a:lnSpc>
              <a:buFont typeface="Arial,Sans-Serif"/>
              <a:buChar char="•"/>
            </a:pPr>
            <a:r>
              <a:rPr lang="en-US">
                <a:solidFill>
                  <a:schemeClr val="bg1"/>
                </a:solidFill>
                <a:ea typeface="+mn-lt"/>
                <a:cs typeface="+mn-lt"/>
              </a:rPr>
              <a:t>Total number of successful and failure mission outcomes</a:t>
            </a:r>
            <a:endParaRPr lang="en-US" dirty="0">
              <a:solidFill>
                <a:schemeClr val="bg1"/>
              </a:solidFill>
              <a:ea typeface="+mn-lt"/>
              <a:cs typeface="+mn-lt"/>
            </a:endParaRPr>
          </a:p>
          <a:p>
            <a:pPr marL="285750" indent="-285750">
              <a:lnSpc>
                <a:spcPct val="100000"/>
              </a:lnSpc>
              <a:buFont typeface="Arial,Sans-Serif"/>
              <a:buChar char="•"/>
            </a:pPr>
            <a:r>
              <a:rPr lang="en-US">
                <a:solidFill>
                  <a:schemeClr val="bg1"/>
                </a:solidFill>
                <a:ea typeface="+mn-lt"/>
                <a:cs typeface="+mn-lt"/>
              </a:rPr>
              <a:t>Names of the booster_versions which have carried the maximum payload mass</a:t>
            </a:r>
            <a:endParaRPr lang="en-US" dirty="0">
              <a:solidFill>
                <a:schemeClr val="bg1"/>
              </a:solidFill>
              <a:ea typeface="+mn-lt"/>
              <a:cs typeface="+mn-lt"/>
            </a:endParaRPr>
          </a:p>
          <a:p>
            <a:pPr marL="285750" indent="-285750">
              <a:lnSpc>
                <a:spcPct val="100000"/>
              </a:lnSpc>
              <a:buFont typeface="Arial,Sans-Serif"/>
              <a:buChar char="•"/>
            </a:pPr>
            <a:r>
              <a:rPr lang="en-US">
                <a:solidFill>
                  <a:schemeClr val="bg1"/>
                </a:solidFill>
                <a:ea typeface="+mn-lt"/>
                <a:cs typeface="+mn-lt"/>
              </a:rPr>
              <a:t>Failed landing_outcomes in drone ship, their booster versions, and launch site names for in year 2015</a:t>
            </a:r>
            <a:endParaRPr lang="en-US" dirty="0">
              <a:solidFill>
                <a:schemeClr val="bg1"/>
              </a:solidFill>
              <a:ea typeface="+mn-lt"/>
              <a:cs typeface="+mn-lt"/>
            </a:endParaRPr>
          </a:p>
          <a:p>
            <a:pPr marL="285750" indent="-285750">
              <a:lnSpc>
                <a:spcPct val="100000"/>
              </a:lnSpc>
              <a:buFont typeface="Arial,Sans-Serif"/>
              <a:buChar char="•"/>
            </a:pPr>
            <a:r>
              <a:rPr lang="en-US">
                <a:solidFill>
                  <a:schemeClr val="bg1"/>
                </a:solidFill>
                <a:ea typeface="+mn-lt"/>
                <a:cs typeface="+mn-lt"/>
              </a:rPr>
              <a:t>The count of landing outcomes (such as Failure (drone ship) or Success (ground pad)) between the date 2010-06-04 and 2017-03-20, in descending order</a:t>
            </a:r>
            <a:endParaRPr lang="en-US" dirty="0">
              <a:solidFill>
                <a:schemeClr val="bg1"/>
              </a:solidFill>
              <a:ea typeface="+mn-lt"/>
              <a:cs typeface="+mn-lt"/>
            </a:endParaRPr>
          </a:p>
          <a:p>
            <a:pPr marL="285750" indent="-285750">
              <a:buFont typeface="Arial,Sans-Serif"/>
              <a:buChar char="•"/>
            </a:pPr>
            <a:r>
              <a:rPr lang="en-US" dirty="0">
                <a:solidFill>
                  <a:schemeClr val="bg1"/>
                </a:solidFill>
                <a:ea typeface="+mn-lt"/>
                <a:cs typeface="+mn-lt"/>
                <a:hlinkClick r:id="rId4"/>
              </a:rPr>
              <a:t>GitHub URL</a:t>
            </a:r>
            <a:endParaRPr lang="en-US" dirty="0">
              <a:solidFill>
                <a:schemeClr val="bg1"/>
              </a:solidFill>
              <a:ea typeface="+mn-lt"/>
              <a:cs typeface="+mn-lt"/>
            </a:endParaRPr>
          </a:p>
          <a:p>
            <a:pPr marL="0" indent="0">
              <a:buNone/>
            </a:pPr>
            <a:endParaRPr lang="en-US" sz="2800" dirty="0">
              <a:solidFill>
                <a:schemeClr val="bg1"/>
              </a:solidFill>
              <a:cs typeface="Calibri"/>
            </a:endParaRPr>
          </a:p>
          <a:p>
            <a:pPr marL="1143000" lvl="1" indent="-342900">
              <a:buFont typeface="Arial" panose="020B0604020202020204" pitchFamily="34" charset="0"/>
              <a:buChar char="•"/>
            </a:pPr>
            <a:endParaRPr lang="en-US" dirty="0">
              <a:solidFill>
                <a:schemeClr val="bg1"/>
              </a:solidFill>
              <a:cs typeface="Calibri"/>
            </a:endParaRPr>
          </a:p>
          <a:p>
            <a:pPr marL="800100" lvl="1" algn="just"/>
            <a:endParaRPr lang="en-US">
              <a:solidFill>
                <a:schemeClr val="bg1"/>
              </a:solidFill>
              <a:cs typeface="Calibri"/>
            </a:endParaRPr>
          </a:p>
          <a:p>
            <a:pPr marL="1143000" lvl="1" indent="-342900" algn="just">
              <a:buChar char="•"/>
            </a:pPr>
            <a:endParaRPr lang="en-US" dirty="0">
              <a:solidFill>
                <a:schemeClr val="bg1"/>
              </a:solidFill>
              <a:cs typeface="Calibri"/>
            </a:endParaRPr>
          </a:p>
          <a:p>
            <a:pPr marL="1143000" lvl="1" indent="-342900">
              <a:buFont typeface="Arial" panose="020B0604020202020204" pitchFamily="34" charset="0"/>
              <a:buChar char="•"/>
            </a:pPr>
            <a:endParaRPr lang="en-US" dirty="0">
              <a:solidFill>
                <a:srgbClr val="FFFFFF"/>
              </a:solidFill>
              <a:cs typeface="Calibri"/>
            </a:endParaRPr>
          </a:p>
          <a:p>
            <a:pPr marL="285750" indent="-285750" algn="ctr">
              <a:buFont typeface="Arial"/>
              <a:buChar char="•"/>
            </a:pPr>
            <a:endParaRPr lang="en-US" dirty="0">
              <a:solidFill>
                <a:srgbClr val="000000"/>
              </a:solidFill>
              <a:cs typeface="Calibri"/>
            </a:endParaRPr>
          </a:p>
          <a:p>
            <a:pPr algn="ctr"/>
            <a:endParaRPr lang="en-US" dirty="0">
              <a:solidFill>
                <a:srgbClr val="FFFFFF"/>
              </a:solidFill>
              <a:cs typeface="Calibri"/>
            </a:endParaRPr>
          </a:p>
        </p:txBody>
      </p:sp>
    </p:spTree>
    <p:extLst>
      <p:ext uri="{BB962C8B-B14F-4D97-AF65-F5344CB8AC3E}">
        <p14:creationId xmlns:p14="http://schemas.microsoft.com/office/powerpoint/2010/main" val="140658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2" name="Title 1">
            <a:extLst>
              <a:ext uri="{FF2B5EF4-FFF2-40B4-BE49-F238E27FC236}">
                <a16:creationId xmlns:a16="http://schemas.microsoft.com/office/drawing/2014/main" id="{C6E35CC1-4656-4494-BEB0-63E5E213B6D3}"/>
              </a:ext>
            </a:extLst>
          </p:cNvPr>
          <p:cNvSpPr>
            <a:spLocks noGrp="1"/>
          </p:cNvSpPr>
          <p:nvPr>
            <p:ph type="title"/>
          </p:nvPr>
        </p:nvSpPr>
        <p:spPr>
          <a:xfrm>
            <a:off x="521898" y="178219"/>
            <a:ext cx="10515600" cy="1282431"/>
          </a:xfrm>
          <a:effectLst>
            <a:outerShdw blurRad="50800" dist="38100" dir="2700000" algn="tl" rotWithShape="0">
              <a:prstClr val="black">
                <a:alpha val="40000"/>
              </a:prstClr>
            </a:outerShdw>
          </a:effectLst>
        </p:spPr>
        <p:txBody>
          <a:bodyPr vert="horz" lIns="91440" tIns="45720" rIns="91440" bIns="45720" rtlCol="0" anchor="b">
            <a:normAutofit/>
          </a:bodyPr>
          <a:lstStyle/>
          <a:p>
            <a:pPr>
              <a:lnSpc>
                <a:spcPct val="100000"/>
              </a:lnSpc>
              <a:spcBef>
                <a:spcPts val="0"/>
              </a:spcBef>
            </a:pPr>
            <a:endParaRPr lang="en-US" sz="5200" dirty="0">
              <a:solidFill>
                <a:schemeClr val="bg1"/>
              </a:solidFill>
              <a:ea typeface="+mj-lt"/>
              <a:cs typeface="+mj-lt"/>
            </a:endParaRPr>
          </a:p>
          <a:p>
            <a:pPr>
              <a:lnSpc>
                <a:spcPct val="100000"/>
              </a:lnSpc>
              <a:spcBef>
                <a:spcPts val="0"/>
              </a:spcBef>
            </a:pPr>
            <a:endParaRPr lang="en-US" sz="5200" dirty="0">
              <a:ea typeface="+mj-lt"/>
              <a:cs typeface="+mj-lt"/>
            </a:endParaRPr>
          </a:p>
          <a:p>
            <a:endParaRPr lang="en-US" sz="5200" dirty="0">
              <a:solidFill>
                <a:schemeClr val="bg1"/>
              </a:solidFill>
              <a:ea typeface="+mj-lt"/>
              <a:cs typeface="+mj-lt"/>
            </a:endParaRPr>
          </a:p>
          <a:p>
            <a:pPr algn="ctr"/>
            <a:endParaRPr lang="en-US" sz="5200">
              <a:ea typeface="+mj-lt"/>
              <a:cs typeface="+mj-lt"/>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xfrm>
            <a:off x="349370" y="1193021"/>
            <a:ext cx="10846279" cy="5602168"/>
          </a:xfrm>
          <a:effectLst>
            <a:outerShdw blurRad="50800" dist="38100" dir="2700000" algn="tl" rotWithShape="0">
              <a:prstClr val="black">
                <a:alpha val="40000"/>
              </a:prstClr>
            </a:outerShdw>
          </a:effectLst>
        </p:spPr>
        <p:txBody>
          <a:bodyPr vert="horz" lIns="91440" tIns="45720" rIns="91440" bIns="45720" rtlCol="0" anchor="t">
            <a:normAutofit lnSpcReduction="10000"/>
          </a:bodyPr>
          <a:lstStyle/>
          <a:p>
            <a:pPr>
              <a:lnSpc>
                <a:spcPct val="150000"/>
              </a:lnSpc>
            </a:pPr>
            <a:r>
              <a:rPr lang="en-US" sz="2400" dirty="0">
                <a:solidFill>
                  <a:schemeClr val="bg1"/>
                </a:solidFill>
                <a:ea typeface="+mn-lt"/>
                <a:cs typeface="+mn-lt"/>
              </a:rPr>
              <a:t>To visualize the Launch Data into an interactive map. We took latitude and longitude Coordinates at each launch site and added a Circle Marker around    each   launch site with a label of the name of the launch site.</a:t>
            </a:r>
            <a:endParaRPr lang="en-US"/>
          </a:p>
          <a:p>
            <a:pPr>
              <a:lnSpc>
                <a:spcPct val="150000"/>
              </a:lnSpc>
            </a:pPr>
            <a:r>
              <a:rPr lang="en-US" sz="2400" dirty="0">
                <a:solidFill>
                  <a:schemeClr val="bg1"/>
                </a:solidFill>
                <a:ea typeface="+mn-lt"/>
                <a:cs typeface="+mn-lt"/>
              </a:rPr>
              <a:t>We assigned the </a:t>
            </a:r>
            <a:r>
              <a:rPr lang="en-US" sz="2400">
                <a:solidFill>
                  <a:schemeClr val="bg1"/>
                </a:solidFill>
                <a:ea typeface="+mn-lt"/>
                <a:cs typeface="+mn-lt"/>
              </a:rPr>
              <a:t>data frame launch_outcomes to classes 0 and 1 with Green and Red markers on the map in </a:t>
            </a:r>
            <a:r>
              <a:rPr lang="en-US" sz="2400" err="1">
                <a:solidFill>
                  <a:schemeClr val="bg1"/>
                </a:solidFill>
                <a:ea typeface="+mn-lt"/>
                <a:cs typeface="+mn-lt"/>
              </a:rPr>
              <a:t>MarkerCluster</a:t>
            </a:r>
            <a:r>
              <a:rPr lang="en-US" sz="2400" dirty="0">
                <a:solidFill>
                  <a:schemeClr val="bg1"/>
                </a:solidFill>
                <a:ea typeface="+mn-lt"/>
                <a:cs typeface="+mn-lt"/>
              </a:rPr>
              <a:t>().</a:t>
            </a:r>
          </a:p>
          <a:p>
            <a:pPr>
              <a:lnSpc>
                <a:spcPct val="150000"/>
              </a:lnSpc>
            </a:pPr>
            <a:r>
              <a:rPr lang="en-US" sz="2400" dirty="0">
                <a:solidFill>
                  <a:schemeClr val="bg1"/>
                </a:solidFill>
                <a:ea typeface="+mn-lt"/>
                <a:cs typeface="+mn-lt"/>
              </a:rPr>
              <a:t>Using Haversine's formula we calculated the distance from Launch site to various landmarks to find various trends about what is around the Lauch  Site to measure </a:t>
            </a:r>
            <a:r>
              <a:rPr lang="en-US" sz="2400">
                <a:solidFill>
                  <a:schemeClr val="bg1"/>
                </a:solidFill>
                <a:ea typeface="+mn-lt"/>
                <a:cs typeface="+mn-lt"/>
              </a:rPr>
              <a:t>patterns. Lines</a:t>
            </a:r>
            <a:r>
              <a:rPr lang="en-US" sz="2400" dirty="0">
                <a:solidFill>
                  <a:schemeClr val="bg1"/>
                </a:solidFill>
                <a:ea typeface="+mn-lt"/>
                <a:cs typeface="+mn-lt"/>
              </a:rPr>
              <a:t> are drawn on the map to measure distance to landmarks.</a:t>
            </a:r>
          </a:p>
          <a:p>
            <a:pPr marL="285750" indent="-285750">
              <a:lnSpc>
                <a:spcPct val="150000"/>
              </a:lnSpc>
              <a:spcBef>
                <a:spcPts val="0"/>
              </a:spcBef>
              <a:buFont typeface="Arial,Sans-Serif" panose="020B0604020202020204" pitchFamily="34" charset="0"/>
            </a:pPr>
            <a:endParaRPr lang="en-US" sz="2400" dirty="0">
              <a:cs typeface="Calibri" panose="020F0502020204030204"/>
            </a:endParaRPr>
          </a:p>
          <a:p>
            <a:pPr marL="0" indent="0">
              <a:lnSpc>
                <a:spcPct val="150000"/>
              </a:lnSpc>
              <a:spcBef>
                <a:spcPts val="0"/>
              </a:spcBef>
              <a:buNone/>
            </a:pPr>
            <a:r>
              <a:rPr lang="en-US" sz="2400" dirty="0">
                <a:ea typeface="+mn-lt"/>
                <a:cs typeface="+mn-lt"/>
                <a:hlinkClick r:id="rId4"/>
              </a:rPr>
              <a:t>GitHub URL</a:t>
            </a:r>
            <a:endParaRPr lang="en-US" sz="2400" dirty="0">
              <a:ea typeface="+mn-lt"/>
              <a:cs typeface="+mn-lt"/>
            </a:endParaRPr>
          </a:p>
          <a:p>
            <a:pPr>
              <a:lnSpc>
                <a:spcPct val="150000"/>
              </a:lnSpc>
              <a:spcBef>
                <a:spcPts val="0"/>
              </a:spcBef>
              <a:buFont typeface="Arial" panose="020B0604020202020204" pitchFamily="34" charset="0"/>
              <a:buChar char="•"/>
            </a:pPr>
            <a:endParaRPr lang="en-US" sz="3600" dirty="0">
              <a:ea typeface="+mn-lt"/>
              <a:cs typeface="+mn-lt"/>
            </a:endParaRPr>
          </a:p>
          <a:p>
            <a:pPr>
              <a:lnSpc>
                <a:spcPct val="120000"/>
              </a:lnSpc>
            </a:pPr>
            <a:endParaRPr lang="en-US" sz="3600" dirty="0">
              <a:solidFill>
                <a:srgbClr val="000000"/>
              </a:solidFill>
              <a:ea typeface="+mn-lt"/>
              <a:cs typeface="+mn-lt"/>
            </a:endParaRPr>
          </a:p>
          <a:p>
            <a:pPr marL="0" indent="0">
              <a:lnSpc>
                <a:spcPct val="120000"/>
              </a:lnSpc>
              <a:buNone/>
            </a:pPr>
            <a:endParaRPr lang="en-US" dirty="0">
              <a:solidFill>
                <a:srgbClr val="F4B183"/>
              </a:solidFill>
              <a:ea typeface="+mn-lt"/>
              <a:cs typeface="+mn-lt"/>
            </a:endParaRPr>
          </a:p>
          <a:p>
            <a:pPr>
              <a:buChar char="•"/>
            </a:pPr>
            <a:endParaRPr lang="en-US" sz="2800" dirty="0">
              <a:solidFill>
                <a:srgbClr val="000000"/>
              </a:solidFill>
              <a:cs typeface="Calibri"/>
            </a:endParaRPr>
          </a:p>
          <a:p>
            <a:pPr marL="342900" indent="-342900">
              <a:buFont typeface="Arial" panose="020B0604020202020204" pitchFamily="34" charset="0"/>
              <a:buChar char="•"/>
            </a:pPr>
            <a:endParaRPr lang="en-US" dirty="0">
              <a:solidFill>
                <a:schemeClr val="bg1"/>
              </a:solidFill>
              <a:cs typeface="Calibri"/>
            </a:endParaRPr>
          </a:p>
          <a:p>
            <a:pPr marL="1143000" lvl="1" indent="-342900"/>
            <a:endParaRPr lang="en-US" dirty="0">
              <a:solidFill>
                <a:schemeClr val="bg1"/>
              </a:solidFill>
              <a:cs typeface="Calibri"/>
            </a:endParaRPr>
          </a:p>
          <a:p>
            <a:pPr marL="800100" lvl="1" algn="just">
              <a:buChar char="•"/>
            </a:pPr>
            <a:endParaRPr lang="en-US">
              <a:solidFill>
                <a:schemeClr val="bg1"/>
              </a:solidFill>
              <a:cs typeface="Calibri"/>
            </a:endParaRPr>
          </a:p>
          <a:p>
            <a:pPr marL="1143000" lvl="1" indent="-342900" algn="just">
              <a:buFont typeface="Arial" panose="020B0604020202020204" pitchFamily="34" charset="0"/>
              <a:buChar char="•"/>
            </a:pPr>
            <a:endParaRPr lang="en-US" dirty="0">
              <a:solidFill>
                <a:srgbClr val="FFFFFF"/>
              </a:solidFill>
              <a:cs typeface="Calibri"/>
            </a:endParaRPr>
          </a:p>
          <a:p>
            <a:pPr marL="1143000" lvl="1" indent="-342900">
              <a:buFont typeface="Arial" panose="020B0604020202020204" pitchFamily="34" charset="0"/>
              <a:buChar char="•"/>
            </a:pPr>
            <a:endParaRPr lang="en-US" dirty="0">
              <a:solidFill>
                <a:srgbClr val="FFFFFF"/>
              </a:solidFill>
              <a:cs typeface="Calibri"/>
            </a:endParaRPr>
          </a:p>
          <a:p>
            <a:pPr marL="285750" indent="-285750" algn="ctr">
              <a:buFont typeface="Arial"/>
            </a:pPr>
            <a:endParaRPr lang="en-US" dirty="0">
              <a:solidFill>
                <a:srgbClr val="000000"/>
              </a:solidFill>
              <a:cs typeface="Calibri"/>
            </a:endParaRPr>
          </a:p>
          <a:p>
            <a:pPr algn="ctr"/>
            <a:endParaRPr lang="en-US" dirty="0">
              <a:solidFill>
                <a:srgbClr val="FFFFFF"/>
              </a:solidFill>
              <a:cs typeface="Calibri"/>
            </a:endParaRPr>
          </a:p>
        </p:txBody>
      </p:sp>
      <p:sp>
        <p:nvSpPr>
          <p:cNvPr id="5" name="TextBox 4">
            <a:extLst>
              <a:ext uri="{FF2B5EF4-FFF2-40B4-BE49-F238E27FC236}">
                <a16:creationId xmlns:a16="http://schemas.microsoft.com/office/drawing/2014/main" id="{DB3082E6-AB56-4C7C-A642-6026C8244370}"/>
              </a:ext>
            </a:extLst>
          </p:cNvPr>
          <p:cNvSpPr txBox="1"/>
          <p:nvPr/>
        </p:nvSpPr>
        <p:spPr>
          <a:xfrm>
            <a:off x="799382" y="310552"/>
            <a:ext cx="106651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solidFill>
                  <a:schemeClr val="bg1"/>
                </a:solidFill>
              </a:rPr>
              <a:t>Build an Interactive Map with Folium</a:t>
            </a:r>
          </a:p>
        </p:txBody>
      </p:sp>
    </p:spTree>
    <p:extLst>
      <p:ext uri="{BB962C8B-B14F-4D97-AF65-F5344CB8AC3E}">
        <p14:creationId xmlns:p14="http://schemas.microsoft.com/office/powerpoint/2010/main" val="1881065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2" name="Title 1">
            <a:extLst>
              <a:ext uri="{FF2B5EF4-FFF2-40B4-BE49-F238E27FC236}">
                <a16:creationId xmlns:a16="http://schemas.microsoft.com/office/drawing/2014/main" id="{D0347FF4-E052-4D98-A5C2-24AF7E259211}"/>
              </a:ext>
            </a:extLst>
          </p:cNvPr>
          <p:cNvSpPr>
            <a:spLocks noGrp="1"/>
          </p:cNvSpPr>
          <p:nvPr>
            <p:ph type="title"/>
          </p:nvPr>
        </p:nvSpPr>
        <p:spPr/>
        <p:txBody>
          <a:bodyPr>
            <a:normAutofit/>
          </a:bodyPr>
          <a:lstStyle/>
          <a:p>
            <a:r>
              <a:rPr lang="en-US" sz="5400">
                <a:solidFill>
                  <a:schemeClr val="bg1"/>
                </a:solidFill>
                <a:ea typeface="+mj-lt"/>
                <a:cs typeface="+mj-lt"/>
              </a:rPr>
              <a:t>Build a Dashboard with Plotly Dash</a:t>
            </a:r>
            <a:endParaRPr lang="en-US" sz="5400">
              <a:solidFill>
                <a:schemeClr val="bg1"/>
              </a:solidFill>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effectLst>
            <a:outerShdw blurRad="50800" dist="38100" dir="2700000" algn="tl" rotWithShape="0">
              <a:prstClr val="black">
                <a:alpha val="40000"/>
              </a:prstClr>
            </a:outerShdw>
          </a:effectLst>
        </p:spPr>
        <p:txBody>
          <a:bodyPr vert="horz" lIns="91440" tIns="45720" rIns="91440" bIns="45720" rtlCol="0" anchor="t">
            <a:normAutofit/>
          </a:bodyPr>
          <a:lstStyle/>
          <a:p>
            <a:pPr marL="285750" indent="-285750">
              <a:lnSpc>
                <a:spcPct val="150000"/>
              </a:lnSpc>
              <a:spcBef>
                <a:spcPts val="0"/>
              </a:spcBef>
              <a:buFont typeface="Arial,Sans-Serif"/>
              <a:buChar char="•"/>
            </a:pPr>
            <a:r>
              <a:rPr lang="en-US" sz="2400" b="1" dirty="0">
                <a:solidFill>
                  <a:schemeClr val="bg1"/>
                </a:solidFill>
                <a:ea typeface="+mn-lt"/>
                <a:cs typeface="+mn-lt"/>
              </a:rPr>
              <a:t>Pie Chart showing the total launches by a certain site/all</a:t>
            </a:r>
            <a:endParaRPr lang="en-US" sz="2400">
              <a:solidFill>
                <a:schemeClr val="bg1"/>
              </a:solidFill>
              <a:ea typeface="+mn-lt"/>
              <a:cs typeface="+mn-lt"/>
            </a:endParaRPr>
          </a:p>
          <a:p>
            <a:pPr marL="742950" lvl="1" indent="-285750">
              <a:lnSpc>
                <a:spcPct val="150000"/>
              </a:lnSpc>
              <a:spcBef>
                <a:spcPts val="0"/>
              </a:spcBef>
              <a:buFont typeface="Arial,Sans-Serif"/>
              <a:buChar char="•"/>
            </a:pPr>
            <a:r>
              <a:rPr lang="en-US" dirty="0">
                <a:solidFill>
                  <a:schemeClr val="bg1"/>
                </a:solidFill>
                <a:ea typeface="+mn-lt"/>
                <a:cs typeface="+mn-lt"/>
              </a:rPr>
              <a:t>Helps us to understand the success rate on each launching site</a:t>
            </a:r>
          </a:p>
          <a:p>
            <a:pPr marL="285750" indent="-285750">
              <a:lnSpc>
                <a:spcPct val="150000"/>
              </a:lnSpc>
              <a:spcBef>
                <a:spcPts val="0"/>
              </a:spcBef>
              <a:buFont typeface="Arial,Sans-Serif"/>
              <a:buChar char="•"/>
            </a:pPr>
            <a:r>
              <a:rPr lang="en-US" sz="2400" b="1" dirty="0">
                <a:solidFill>
                  <a:schemeClr val="bg1"/>
                </a:solidFill>
                <a:ea typeface="+mn-lt"/>
                <a:cs typeface="+mn-lt"/>
              </a:rPr>
              <a:t>Scatter Graph showing the relationship with Outcome and Payload Mass(Kg) for the different Booster Versions</a:t>
            </a:r>
            <a:endParaRPr lang="en-US" sz="2400">
              <a:solidFill>
                <a:schemeClr val="bg1"/>
              </a:solidFill>
              <a:ea typeface="+mn-lt"/>
              <a:cs typeface="+mn-lt"/>
            </a:endParaRPr>
          </a:p>
          <a:p>
            <a:pPr marL="742950" lvl="1" indent="-285750">
              <a:lnSpc>
                <a:spcPct val="150000"/>
              </a:lnSpc>
              <a:spcBef>
                <a:spcPts val="0"/>
              </a:spcBef>
              <a:buFont typeface="Arial,Sans-Serif"/>
              <a:buChar char="•"/>
            </a:pPr>
            <a:r>
              <a:rPr lang="en-US" dirty="0">
                <a:solidFill>
                  <a:schemeClr val="bg1"/>
                </a:solidFill>
                <a:ea typeface="+mn-lt"/>
                <a:cs typeface="+mn-lt"/>
              </a:rPr>
              <a:t>Demonstrates which booster as the higher rate and that it is related to the Payload mass</a:t>
            </a:r>
            <a:endParaRPr lang="en-US">
              <a:solidFill>
                <a:schemeClr val="bg1"/>
              </a:solidFill>
              <a:cs typeface="Calibri" panose="020F0502020204030204"/>
            </a:endParaRPr>
          </a:p>
          <a:p>
            <a:pPr marL="342900" indent="0">
              <a:buNone/>
            </a:pPr>
            <a:r>
              <a:rPr lang="en-US" dirty="0">
                <a:solidFill>
                  <a:schemeClr val="bg1"/>
                </a:solidFill>
                <a:cs typeface="Calibri"/>
                <a:hlinkClick r:id="rId4"/>
              </a:rPr>
              <a:t>GitHub URL</a:t>
            </a:r>
            <a:endParaRPr lang="en-US" dirty="0">
              <a:solidFill>
                <a:schemeClr val="bg1"/>
              </a:solidFill>
              <a:cs typeface="Calibri"/>
            </a:endParaRPr>
          </a:p>
          <a:p>
            <a:pPr marL="800100" lvl="1" algn="just"/>
            <a:endParaRPr lang="en-US">
              <a:solidFill>
                <a:schemeClr val="bg1"/>
              </a:solidFill>
              <a:cs typeface="Calibri"/>
            </a:endParaRPr>
          </a:p>
          <a:p>
            <a:pPr marL="1143000" lvl="1" indent="-342900" algn="just">
              <a:buChar char="•"/>
            </a:pPr>
            <a:endParaRPr lang="en-US" dirty="0">
              <a:solidFill>
                <a:schemeClr val="bg1"/>
              </a:solidFill>
              <a:cs typeface="Calibri"/>
            </a:endParaRPr>
          </a:p>
          <a:p>
            <a:pPr marL="1143000" lvl="1" indent="-342900">
              <a:buFont typeface="Arial" panose="020B0604020202020204" pitchFamily="34" charset="0"/>
              <a:buChar char="•"/>
            </a:pPr>
            <a:endParaRPr lang="en-US" dirty="0">
              <a:solidFill>
                <a:srgbClr val="FFFFFF"/>
              </a:solidFill>
              <a:cs typeface="Calibri"/>
            </a:endParaRPr>
          </a:p>
          <a:p>
            <a:pPr marL="285750" indent="-285750" algn="ctr">
              <a:buFont typeface="Arial"/>
              <a:buChar char="•"/>
            </a:pPr>
            <a:endParaRPr lang="en-US" dirty="0">
              <a:solidFill>
                <a:srgbClr val="000000"/>
              </a:solidFill>
              <a:cs typeface="Calibri"/>
            </a:endParaRPr>
          </a:p>
          <a:p>
            <a:pPr algn="ctr"/>
            <a:endParaRPr lang="en-US" dirty="0">
              <a:solidFill>
                <a:srgbClr val="FFFFFF"/>
              </a:solidFill>
              <a:cs typeface="Calibri"/>
            </a:endParaRPr>
          </a:p>
        </p:txBody>
      </p:sp>
    </p:spTree>
    <p:extLst>
      <p:ext uri="{BB962C8B-B14F-4D97-AF65-F5344CB8AC3E}">
        <p14:creationId xmlns:p14="http://schemas.microsoft.com/office/powerpoint/2010/main" val="2229981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2" name="Title 1">
            <a:extLst>
              <a:ext uri="{FF2B5EF4-FFF2-40B4-BE49-F238E27FC236}">
                <a16:creationId xmlns:a16="http://schemas.microsoft.com/office/drawing/2014/main" id="{D0347FF4-E052-4D98-A5C2-24AF7E259211}"/>
              </a:ext>
            </a:extLst>
          </p:cNvPr>
          <p:cNvSpPr>
            <a:spLocks noGrp="1"/>
          </p:cNvSpPr>
          <p:nvPr>
            <p:ph type="title"/>
          </p:nvPr>
        </p:nvSpPr>
        <p:spPr>
          <a:xfrm>
            <a:off x="651294" y="348237"/>
            <a:ext cx="10515600" cy="1066771"/>
          </a:xfrm>
        </p:spPr>
        <p:txBody>
          <a:bodyPr>
            <a:normAutofit/>
          </a:bodyPr>
          <a:lstStyle/>
          <a:p>
            <a:r>
              <a:rPr lang="en-US" sz="5400">
                <a:solidFill>
                  <a:schemeClr val="bg1"/>
                </a:solidFill>
                <a:ea typeface="+mj-lt"/>
                <a:cs typeface="+mj-lt"/>
              </a:rPr>
              <a:t>Predictive analysis(Classification)</a:t>
            </a:r>
            <a:endParaRPr lang="en-US" dirty="0">
              <a:solidFill>
                <a:schemeClr val="bg1"/>
              </a:solidFill>
              <a:cs typeface="Calibri Light"/>
            </a:endParaRPr>
          </a:p>
          <a:p>
            <a:endParaRPr lang="en-US" dirty="0">
              <a:solidFill>
                <a:schemeClr val="bg1"/>
              </a:solidFill>
              <a:cs typeface="Calibri Light"/>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xfrm>
            <a:off x="4314" y="747324"/>
            <a:ext cx="12010844" cy="6119752"/>
          </a:xfrm>
          <a:effectLst>
            <a:outerShdw blurRad="50800" dist="38100" dir="2700000" algn="tl" rotWithShape="0">
              <a:prstClr val="black">
                <a:alpha val="40000"/>
              </a:prstClr>
            </a:outerShdw>
          </a:effectLst>
        </p:spPr>
        <p:txBody>
          <a:bodyPr vert="horz" lIns="91440" tIns="45720" rIns="91440" bIns="45720" rtlCol="0" anchor="t">
            <a:normAutofit fontScale="55000" lnSpcReduction="20000"/>
          </a:bodyPr>
          <a:lstStyle/>
          <a:p>
            <a:pPr>
              <a:buFont typeface="Arial,Sans-Serif"/>
              <a:buChar char="•"/>
            </a:pPr>
            <a:endParaRPr lang="en-US" b="1" dirty="0">
              <a:solidFill>
                <a:schemeClr val="bg1"/>
              </a:solidFill>
              <a:ea typeface="+mn-lt"/>
              <a:cs typeface="+mn-lt"/>
            </a:endParaRPr>
          </a:p>
          <a:p>
            <a:pPr marL="285750" indent="-285750">
              <a:lnSpc>
                <a:spcPct val="150000"/>
              </a:lnSpc>
              <a:spcBef>
                <a:spcPts val="0"/>
              </a:spcBef>
              <a:buFont typeface="Arial,Sans-Serif"/>
              <a:buChar char="•"/>
            </a:pPr>
            <a:r>
              <a:rPr lang="en-US" b="1" dirty="0">
                <a:solidFill>
                  <a:schemeClr val="bg1"/>
                </a:solidFill>
                <a:ea typeface="+mn-lt"/>
                <a:cs typeface="+mn-lt"/>
              </a:rPr>
              <a:t>Building Model</a:t>
            </a:r>
            <a:endParaRPr lang="en-US" dirty="0">
              <a:solidFill>
                <a:schemeClr val="bg1"/>
              </a:solidFill>
              <a:ea typeface="+mn-lt"/>
              <a:cs typeface="+mn-lt"/>
            </a:endParaRPr>
          </a:p>
          <a:p>
            <a:pPr marL="285750" indent="-285750">
              <a:lnSpc>
                <a:spcPct val="150000"/>
              </a:lnSpc>
              <a:spcBef>
                <a:spcPts val="0"/>
              </a:spcBef>
              <a:buFont typeface="Arial,Sans-Serif"/>
              <a:buChar char="•"/>
            </a:pPr>
            <a:r>
              <a:rPr lang="en-US" dirty="0">
                <a:solidFill>
                  <a:schemeClr val="bg1"/>
                </a:solidFill>
                <a:ea typeface="+mn-lt"/>
                <a:cs typeface="+mn-lt"/>
              </a:rPr>
              <a:t>Load our dataset into </a:t>
            </a:r>
            <a:r>
              <a:rPr lang="en-US" dirty="0" err="1">
                <a:solidFill>
                  <a:schemeClr val="bg1"/>
                </a:solidFill>
                <a:ea typeface="+mn-lt"/>
                <a:cs typeface="+mn-lt"/>
              </a:rPr>
              <a:t>Numpy</a:t>
            </a:r>
            <a:r>
              <a:rPr lang="en-US" dirty="0">
                <a:solidFill>
                  <a:schemeClr val="bg1"/>
                </a:solidFill>
                <a:ea typeface="+mn-lt"/>
                <a:cs typeface="+mn-lt"/>
              </a:rPr>
              <a:t> and Pandas</a:t>
            </a:r>
          </a:p>
          <a:p>
            <a:pPr marL="285750" indent="-285750">
              <a:lnSpc>
                <a:spcPct val="150000"/>
              </a:lnSpc>
              <a:spcBef>
                <a:spcPts val="0"/>
              </a:spcBef>
              <a:buFont typeface="Arial,Sans-Serif"/>
              <a:buChar char="•"/>
            </a:pPr>
            <a:r>
              <a:rPr lang="en-US" dirty="0">
                <a:solidFill>
                  <a:schemeClr val="bg1"/>
                </a:solidFill>
                <a:ea typeface="+mn-lt"/>
                <a:cs typeface="+mn-lt"/>
              </a:rPr>
              <a:t>Transform Data</a:t>
            </a:r>
          </a:p>
          <a:p>
            <a:pPr marL="285750" indent="-285750">
              <a:lnSpc>
                <a:spcPct val="150000"/>
              </a:lnSpc>
              <a:spcBef>
                <a:spcPts val="0"/>
              </a:spcBef>
              <a:buFont typeface="Arial,Sans-Serif"/>
              <a:buChar char="•"/>
            </a:pPr>
            <a:r>
              <a:rPr lang="en-US" dirty="0">
                <a:solidFill>
                  <a:schemeClr val="bg1"/>
                </a:solidFill>
                <a:ea typeface="+mn-lt"/>
                <a:cs typeface="+mn-lt"/>
              </a:rPr>
              <a:t>Split our data into training and test data sets</a:t>
            </a:r>
          </a:p>
          <a:p>
            <a:pPr marL="285750" indent="-285750">
              <a:lnSpc>
                <a:spcPct val="150000"/>
              </a:lnSpc>
              <a:spcBef>
                <a:spcPts val="0"/>
              </a:spcBef>
              <a:buFont typeface="Arial,Sans-Serif"/>
              <a:buChar char="•"/>
            </a:pPr>
            <a:r>
              <a:rPr lang="en-US" dirty="0">
                <a:solidFill>
                  <a:schemeClr val="bg1"/>
                </a:solidFill>
                <a:ea typeface="+mn-lt"/>
                <a:cs typeface="+mn-lt"/>
              </a:rPr>
              <a:t>Check how many test samples we have </a:t>
            </a:r>
          </a:p>
          <a:p>
            <a:pPr marL="285750" indent="-285750">
              <a:lnSpc>
                <a:spcPct val="150000"/>
              </a:lnSpc>
              <a:spcBef>
                <a:spcPts val="0"/>
              </a:spcBef>
              <a:buFont typeface="Arial,Sans-Serif"/>
              <a:buChar char="•"/>
            </a:pPr>
            <a:r>
              <a:rPr lang="en-US" dirty="0">
                <a:solidFill>
                  <a:schemeClr val="bg1"/>
                </a:solidFill>
                <a:ea typeface="+mn-lt"/>
                <a:cs typeface="+mn-lt"/>
              </a:rPr>
              <a:t>Decide which type of machine learning algorithms we want to use</a:t>
            </a:r>
          </a:p>
          <a:p>
            <a:pPr marL="285750" indent="-285750">
              <a:lnSpc>
                <a:spcPct val="150000"/>
              </a:lnSpc>
              <a:spcBef>
                <a:spcPts val="0"/>
              </a:spcBef>
              <a:buFont typeface="Arial,Sans-Serif"/>
              <a:buChar char="•"/>
            </a:pPr>
            <a:r>
              <a:rPr lang="en-US" dirty="0">
                <a:solidFill>
                  <a:schemeClr val="bg1"/>
                </a:solidFill>
                <a:ea typeface="+mn-lt"/>
                <a:cs typeface="+mn-lt"/>
              </a:rPr>
              <a:t>Set our parameters and algorithms </a:t>
            </a:r>
            <a:r>
              <a:rPr lang="en-US" sz="2800" dirty="0">
                <a:solidFill>
                  <a:schemeClr val="bg1"/>
                </a:solidFill>
                <a:ea typeface="+mn-lt"/>
                <a:cs typeface="+mn-lt"/>
              </a:rPr>
              <a:t>to </a:t>
            </a:r>
            <a:r>
              <a:rPr lang="en-US" dirty="0" err="1">
                <a:solidFill>
                  <a:schemeClr val="bg1"/>
                </a:solidFill>
                <a:ea typeface="+mn-lt"/>
                <a:cs typeface="+mn-lt"/>
              </a:rPr>
              <a:t>GridSearchV</a:t>
            </a:r>
          </a:p>
          <a:p>
            <a:pPr marL="285750" indent="-285750">
              <a:lnSpc>
                <a:spcPct val="150000"/>
              </a:lnSpc>
              <a:spcBef>
                <a:spcPts val="0"/>
              </a:spcBef>
              <a:buFont typeface="Arial,Sans-Serif"/>
              <a:buChar char="•"/>
            </a:pPr>
            <a:r>
              <a:rPr lang="en-US" dirty="0">
                <a:solidFill>
                  <a:schemeClr val="bg1"/>
                </a:solidFill>
                <a:ea typeface="+mn-lt"/>
                <a:cs typeface="+mn-lt"/>
              </a:rPr>
              <a:t>Fit our datasets into </a:t>
            </a:r>
            <a:r>
              <a:rPr lang="en-US" sz="2800" dirty="0">
                <a:solidFill>
                  <a:schemeClr val="bg1"/>
                </a:solidFill>
                <a:ea typeface="+mn-lt"/>
                <a:cs typeface="+mn-lt"/>
              </a:rPr>
              <a:t>the </a:t>
            </a:r>
            <a:r>
              <a:rPr lang="en-US" dirty="0" err="1">
                <a:solidFill>
                  <a:schemeClr val="bg1"/>
                </a:solidFill>
                <a:ea typeface="+mn-lt"/>
                <a:cs typeface="+mn-lt"/>
              </a:rPr>
              <a:t>GridsearchCV</a:t>
            </a:r>
          </a:p>
          <a:p>
            <a:pPr marL="285750" indent="-285750">
              <a:lnSpc>
                <a:spcPct val="150000"/>
              </a:lnSpc>
              <a:spcBef>
                <a:spcPts val="0"/>
              </a:spcBef>
              <a:buFont typeface="Arial,Sans-Serif"/>
              <a:buChar char="•"/>
            </a:pPr>
            <a:r>
              <a:rPr lang="en-US" b="1" dirty="0">
                <a:solidFill>
                  <a:schemeClr val="bg1"/>
                </a:solidFill>
                <a:ea typeface="+mn-lt"/>
                <a:cs typeface="+mn-lt"/>
              </a:rPr>
              <a:t>Evaluating Model</a:t>
            </a:r>
            <a:endParaRPr lang="en-US" dirty="0">
              <a:solidFill>
                <a:schemeClr val="bg1"/>
              </a:solidFill>
              <a:ea typeface="+mn-lt"/>
              <a:cs typeface="+mn-lt"/>
            </a:endParaRPr>
          </a:p>
          <a:p>
            <a:pPr marL="285750" indent="-285750">
              <a:lnSpc>
                <a:spcPct val="150000"/>
              </a:lnSpc>
              <a:spcBef>
                <a:spcPts val="0"/>
              </a:spcBef>
              <a:buFont typeface="Arial,Sans-Serif"/>
              <a:buChar char="•"/>
            </a:pPr>
            <a:r>
              <a:rPr lang="en-US" dirty="0">
                <a:solidFill>
                  <a:schemeClr val="bg1"/>
                </a:solidFill>
                <a:ea typeface="+mn-lt"/>
                <a:cs typeface="+mn-lt"/>
              </a:rPr>
              <a:t>Check accuracy for each model</a:t>
            </a:r>
          </a:p>
          <a:p>
            <a:pPr marL="285750" indent="-285750">
              <a:lnSpc>
                <a:spcPct val="150000"/>
              </a:lnSpc>
              <a:spcBef>
                <a:spcPts val="0"/>
              </a:spcBef>
              <a:buFont typeface="Arial,Sans-Serif"/>
              <a:buChar char="•"/>
            </a:pPr>
            <a:r>
              <a:rPr lang="en-US" dirty="0">
                <a:solidFill>
                  <a:schemeClr val="bg1"/>
                </a:solidFill>
                <a:ea typeface="+mn-lt"/>
                <a:cs typeface="+mn-lt"/>
              </a:rPr>
              <a:t>Check accuracy of test data</a:t>
            </a:r>
          </a:p>
          <a:p>
            <a:pPr marL="285750" indent="-285750">
              <a:lnSpc>
                <a:spcPct val="150000"/>
              </a:lnSpc>
              <a:spcBef>
                <a:spcPts val="0"/>
              </a:spcBef>
              <a:buFont typeface="Arial,Sans-Serif"/>
              <a:buChar char="•"/>
            </a:pPr>
            <a:r>
              <a:rPr lang="en-US" dirty="0">
                <a:solidFill>
                  <a:schemeClr val="bg1"/>
                </a:solidFill>
                <a:ea typeface="+mn-lt"/>
                <a:cs typeface="+mn-lt"/>
              </a:rPr>
              <a:t>Plot Confusion Matrix</a:t>
            </a:r>
          </a:p>
          <a:p>
            <a:pPr marL="285750" indent="-285750">
              <a:lnSpc>
                <a:spcPct val="150000"/>
              </a:lnSpc>
              <a:spcBef>
                <a:spcPts val="0"/>
              </a:spcBef>
              <a:buFont typeface="Arial,Sans-Serif"/>
              <a:buChar char="•"/>
            </a:pPr>
            <a:r>
              <a:rPr lang="en-US" b="1" dirty="0">
                <a:solidFill>
                  <a:schemeClr val="bg1"/>
                </a:solidFill>
                <a:ea typeface="+mn-lt"/>
                <a:cs typeface="+mn-lt"/>
              </a:rPr>
              <a:t>Improving Model</a:t>
            </a:r>
            <a:endParaRPr lang="en-US" dirty="0">
              <a:solidFill>
                <a:schemeClr val="bg1"/>
              </a:solidFill>
              <a:ea typeface="+mn-lt"/>
              <a:cs typeface="+mn-lt"/>
            </a:endParaRPr>
          </a:p>
          <a:p>
            <a:pPr marL="285750" indent="-285750">
              <a:lnSpc>
                <a:spcPct val="150000"/>
              </a:lnSpc>
              <a:spcBef>
                <a:spcPts val="0"/>
              </a:spcBef>
              <a:buFont typeface="Arial,Sans-Serif"/>
              <a:buChar char="•"/>
            </a:pPr>
            <a:r>
              <a:rPr lang="en-US" dirty="0">
                <a:solidFill>
                  <a:schemeClr val="bg1"/>
                </a:solidFill>
                <a:ea typeface="+mn-lt"/>
                <a:cs typeface="+mn-lt"/>
              </a:rPr>
              <a:t>Feature Engineering</a:t>
            </a:r>
            <a:endParaRPr lang="en-US" sz="2800" dirty="0">
              <a:solidFill>
                <a:schemeClr val="bg1"/>
              </a:solidFill>
              <a:ea typeface="+mn-lt"/>
              <a:cs typeface="+mn-lt"/>
            </a:endParaRPr>
          </a:p>
          <a:p>
            <a:pPr marL="285750" indent="-285750">
              <a:lnSpc>
                <a:spcPct val="150000"/>
              </a:lnSpc>
              <a:spcBef>
                <a:spcPts val="0"/>
              </a:spcBef>
              <a:buFont typeface="Arial,Sans-Serif"/>
              <a:buChar char="•"/>
            </a:pPr>
            <a:r>
              <a:rPr lang="en-US" b="1" dirty="0">
                <a:solidFill>
                  <a:schemeClr val="bg1"/>
                </a:solidFill>
                <a:ea typeface="+mn-lt"/>
                <a:cs typeface="+mn-lt"/>
              </a:rPr>
              <a:t>Finding the best performing Classification Model</a:t>
            </a:r>
            <a:endParaRPr lang="en-US" dirty="0">
              <a:solidFill>
                <a:schemeClr val="bg1"/>
              </a:solidFill>
              <a:ea typeface="+mn-lt"/>
              <a:cs typeface="+mn-lt"/>
            </a:endParaRPr>
          </a:p>
          <a:p>
            <a:pPr marL="285750" indent="-285750">
              <a:lnSpc>
                <a:spcPct val="150000"/>
              </a:lnSpc>
              <a:spcBef>
                <a:spcPts val="0"/>
              </a:spcBef>
              <a:buFont typeface="Arial,Sans-Serif"/>
              <a:buChar char="•"/>
            </a:pPr>
            <a:r>
              <a:rPr lang="en-US" dirty="0">
                <a:solidFill>
                  <a:schemeClr val="bg1"/>
                </a:solidFill>
                <a:ea typeface="+mn-lt"/>
                <a:cs typeface="+mn-lt"/>
              </a:rPr>
              <a:t>The model with the best accuracy score wins the best performing model</a:t>
            </a:r>
          </a:p>
          <a:p>
            <a:pPr marL="0" indent="0">
              <a:lnSpc>
                <a:spcPct val="150000"/>
              </a:lnSpc>
              <a:spcBef>
                <a:spcPts val="0"/>
              </a:spcBef>
              <a:buNone/>
            </a:pPr>
            <a:endParaRPr lang="en-US" dirty="0">
              <a:solidFill>
                <a:schemeClr val="bg1"/>
              </a:solidFill>
              <a:ea typeface="+mn-lt"/>
              <a:cs typeface="+mn-lt"/>
            </a:endParaRPr>
          </a:p>
          <a:p>
            <a:pPr marL="0" indent="0">
              <a:lnSpc>
                <a:spcPct val="150000"/>
              </a:lnSpc>
              <a:spcBef>
                <a:spcPts val="0"/>
              </a:spcBef>
              <a:buNone/>
            </a:pPr>
            <a:r>
              <a:rPr lang="en-US" dirty="0">
                <a:solidFill>
                  <a:schemeClr val="bg1"/>
                </a:solidFill>
                <a:ea typeface="+mn-lt"/>
                <a:cs typeface="+mn-lt"/>
              </a:rPr>
              <a:t>       </a:t>
            </a:r>
          </a:p>
          <a:p>
            <a:pPr marL="0" indent="0">
              <a:lnSpc>
                <a:spcPct val="150000"/>
              </a:lnSpc>
              <a:spcBef>
                <a:spcPts val="0"/>
              </a:spcBef>
              <a:buNone/>
            </a:pPr>
            <a:r>
              <a:rPr lang="en-US" dirty="0">
                <a:solidFill>
                  <a:schemeClr val="bg1"/>
                </a:solidFill>
                <a:ea typeface="+mn-lt"/>
                <a:cs typeface="+mn-lt"/>
              </a:rPr>
              <a:t>      </a:t>
            </a:r>
            <a:r>
              <a:rPr lang="en-US" sz="3200" dirty="0">
                <a:solidFill>
                  <a:schemeClr val="bg1"/>
                </a:solidFill>
                <a:ea typeface="+mn-lt"/>
                <a:cs typeface="+mn-lt"/>
              </a:rPr>
              <a:t> </a:t>
            </a:r>
            <a:r>
              <a:rPr lang="en-US" sz="3200" dirty="0">
                <a:solidFill>
                  <a:schemeClr val="bg1"/>
                </a:solidFill>
                <a:ea typeface="+mn-lt"/>
                <a:cs typeface="+mn-lt"/>
                <a:hlinkClick r:id="rId4">
                  <a:extLst>
                    <a:ext uri="{A12FA001-AC4F-418D-AE19-62706E023703}">
                      <ahyp:hlinkClr xmlns:ahyp="http://schemas.microsoft.com/office/drawing/2018/hyperlinkcolor" val="tx"/>
                    </a:ext>
                  </a:extLst>
                </a:hlinkClick>
              </a:rPr>
              <a:t>GitHub URL</a:t>
            </a:r>
            <a:endParaRPr lang="en-US" sz="3200" dirty="0">
              <a:solidFill>
                <a:schemeClr val="bg1"/>
              </a:solidFill>
              <a:ea typeface="+mn-lt"/>
              <a:cs typeface="+mn-lt"/>
            </a:endParaRPr>
          </a:p>
          <a:p>
            <a:pPr marL="285750" indent="-285750">
              <a:lnSpc>
                <a:spcPct val="150000"/>
              </a:lnSpc>
              <a:spcBef>
                <a:spcPts val="0"/>
              </a:spcBef>
              <a:buFont typeface="Arial,Sans-Serif"/>
              <a:buChar char="•"/>
            </a:pPr>
            <a:endParaRPr lang="en-US" dirty="0">
              <a:ea typeface="+mn-lt"/>
              <a:cs typeface="+mn-lt"/>
            </a:endParaRPr>
          </a:p>
          <a:p>
            <a:pPr marL="1143000" lvl="1" indent="-342900">
              <a:buFont typeface="Arial" panose="020B0604020202020204" pitchFamily="34" charset="0"/>
              <a:buChar char="•"/>
            </a:pPr>
            <a:endParaRPr lang="en-US" dirty="0">
              <a:solidFill>
                <a:srgbClr val="FFFFFF"/>
              </a:solidFill>
              <a:cs typeface="Calibri"/>
            </a:endParaRPr>
          </a:p>
          <a:p>
            <a:pPr marL="285750" indent="-285750" algn="ctr">
              <a:buFont typeface="Arial"/>
              <a:buChar char="•"/>
            </a:pPr>
            <a:endParaRPr lang="en-US" dirty="0">
              <a:solidFill>
                <a:srgbClr val="000000"/>
              </a:solidFill>
              <a:cs typeface="Calibri"/>
            </a:endParaRPr>
          </a:p>
          <a:p>
            <a:pPr algn="ctr"/>
            <a:endParaRPr lang="en-US" dirty="0">
              <a:solidFill>
                <a:srgbClr val="FFFFFF"/>
              </a:solidFill>
              <a:cs typeface="Calibri"/>
            </a:endParaRPr>
          </a:p>
        </p:txBody>
      </p:sp>
    </p:spTree>
    <p:extLst>
      <p:ext uri="{BB962C8B-B14F-4D97-AF65-F5344CB8AC3E}">
        <p14:creationId xmlns:p14="http://schemas.microsoft.com/office/powerpoint/2010/main" val="1204473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1472" r="31471"/>
          <a:stretch/>
        </p:blipFill>
        <p:spPr>
          <a:xfrm rot="5400000">
            <a:off x="5207762" y="-126236"/>
            <a:ext cx="6858000" cy="7110473"/>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A20BC963-0383-494D-BAC6-9ECB34D79709}"/>
              </a:ext>
            </a:extLst>
          </p:cNvPr>
          <p:cNvSpPr>
            <a:spLocks noGrp="1"/>
          </p:cNvSpPr>
          <p:nvPr>
            <p:ph type="title"/>
          </p:nvPr>
        </p:nvSpPr>
        <p:spPr>
          <a:xfrm>
            <a:off x="838200" y="365125"/>
            <a:ext cx="3822189" cy="1238554"/>
          </a:xfrm>
        </p:spPr>
        <p:txBody>
          <a:bodyPr>
            <a:normAutofit/>
          </a:bodyPr>
          <a:lstStyle/>
          <a:p>
            <a:r>
              <a:rPr lang="en-US" sz="5400">
                <a:cs typeface="Calibri Light"/>
              </a:rPr>
              <a:t>Results</a:t>
            </a:r>
            <a:endParaRPr lang="en-US" sz="5400"/>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xfrm>
            <a:off x="838200" y="2434201"/>
            <a:ext cx="3822189" cy="3742762"/>
          </a:xfrm>
        </p:spPr>
        <p:txBody>
          <a:bodyPr vert="horz" lIns="91440" tIns="45720" rIns="91440" bIns="45720" rtlCol="0" anchor="t">
            <a:normAutofit/>
          </a:bodyPr>
          <a:lstStyle/>
          <a:p>
            <a:pPr marL="342900" indent="-342900"/>
            <a:r>
              <a:rPr lang="en-US" sz="2400" dirty="0">
                <a:cs typeface="Calibri"/>
              </a:rPr>
              <a:t>The EDA demonstrate the importance of the payload mass and also the booster version on the success rate of the launch missions.</a:t>
            </a:r>
          </a:p>
          <a:p>
            <a:pPr marL="342900" indent="-342900"/>
            <a:r>
              <a:rPr lang="en-US" sz="2400" dirty="0">
                <a:cs typeface="Calibri"/>
              </a:rPr>
              <a:t>All machine learning models studied were equally performing.</a:t>
            </a:r>
          </a:p>
          <a:p>
            <a:pPr marL="800100" lvl="1">
              <a:buChar char="•"/>
            </a:pPr>
            <a:endParaRPr lang="en-US" dirty="0">
              <a:cs typeface="Calibri"/>
            </a:endParaRPr>
          </a:p>
          <a:p>
            <a:pPr marL="1143000" lvl="1" indent="-342900">
              <a:buFont typeface="Arial" panose="020B0604020202020204" pitchFamily="34" charset="0"/>
              <a:buChar char="•"/>
            </a:pPr>
            <a:endParaRPr lang="en-US" dirty="0">
              <a:cs typeface="Calibri"/>
            </a:endParaRPr>
          </a:p>
          <a:p>
            <a:pPr marL="1143000" lvl="1" indent="-342900">
              <a:buFont typeface="Arial" panose="020B0604020202020204" pitchFamily="34" charset="0"/>
              <a:buChar char="•"/>
            </a:pPr>
            <a:endParaRPr lang="en-US" sz="2000">
              <a:cs typeface="Calibri"/>
            </a:endParaRPr>
          </a:p>
          <a:p>
            <a:pPr marL="285750" indent="-285750">
              <a:buFont typeface="Arial"/>
            </a:pPr>
            <a:endParaRPr lang="en-US" sz="2000">
              <a:cs typeface="Calibri"/>
            </a:endParaRPr>
          </a:p>
          <a:p>
            <a:endParaRPr lang="en-US" sz="2000">
              <a:cs typeface="Calibri"/>
            </a:endParaRPr>
          </a:p>
        </p:txBody>
      </p:sp>
      <p:pic>
        <p:nvPicPr>
          <p:cNvPr id="2" name="Picture 4" descr="Chart&#10;&#10;Description automatically generated">
            <a:extLst>
              <a:ext uri="{FF2B5EF4-FFF2-40B4-BE49-F238E27FC236}">
                <a16:creationId xmlns:a16="http://schemas.microsoft.com/office/drawing/2014/main" id="{CE0FA8B1-C67E-4B87-853D-7798CDA8E2A1}"/>
              </a:ext>
            </a:extLst>
          </p:cNvPr>
          <p:cNvPicPr>
            <a:picLocks noChangeAspect="1"/>
          </p:cNvPicPr>
          <p:nvPr/>
        </p:nvPicPr>
        <p:blipFill>
          <a:blip r:embed="rId4"/>
          <a:stretch>
            <a:fillRect/>
          </a:stretch>
        </p:blipFill>
        <p:spPr>
          <a:xfrm>
            <a:off x="5457646" y="2825220"/>
            <a:ext cx="5963727" cy="3292277"/>
          </a:xfrm>
          <a:prstGeom prst="rect">
            <a:avLst/>
          </a:prstGeom>
        </p:spPr>
      </p:pic>
    </p:spTree>
    <p:extLst>
      <p:ext uri="{BB962C8B-B14F-4D97-AF65-F5344CB8AC3E}">
        <p14:creationId xmlns:p14="http://schemas.microsoft.com/office/powerpoint/2010/main" val="2694002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D755B2-5AAE-48DA-B962-A255A416AA0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a:solidFill>
                  <a:srgbClr val="FFFFFF"/>
                </a:solidFill>
                <a:cs typeface="Calibri Light"/>
              </a:rPr>
              <a:t>Insights Drawn from EDA</a:t>
            </a:r>
            <a:br>
              <a:rPr lang="en-US" sz="5200" dirty="0">
                <a:solidFill>
                  <a:srgbClr val="FFFFFF"/>
                </a:solidFill>
                <a:cs typeface="Calibri Light"/>
              </a:rPr>
            </a:br>
            <a:endParaRPr lang="en-US" sz="5200">
              <a:solidFill>
                <a:srgbClr val="FFFFFF"/>
              </a:solidFill>
            </a:endParaRPr>
          </a:p>
        </p:txBody>
      </p:sp>
    </p:spTree>
    <p:extLst>
      <p:ext uri="{BB962C8B-B14F-4D97-AF65-F5344CB8AC3E}">
        <p14:creationId xmlns:p14="http://schemas.microsoft.com/office/powerpoint/2010/main" val="4255451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15F4EE-7130-49A7-935F-9A6739E25286}"/>
              </a:ext>
            </a:extLst>
          </p:cNvPr>
          <p:cNvSpPr>
            <a:spLocks noGrp="1"/>
          </p:cNvSpPr>
          <p:nvPr>
            <p:ph type="title"/>
          </p:nvPr>
        </p:nvSpPr>
        <p:spPr>
          <a:xfrm>
            <a:off x="838200" y="623917"/>
            <a:ext cx="10515600" cy="836733"/>
          </a:xfrm>
        </p:spPr>
        <p:txBody>
          <a:bodyPr/>
          <a:lstStyle/>
          <a:p>
            <a:r>
              <a:rPr lang="en-US">
                <a:solidFill>
                  <a:schemeClr val="accent6"/>
                </a:solidFill>
                <a:ea typeface="+mj-lt"/>
                <a:cs typeface="+mj-lt"/>
              </a:rPr>
              <a:t>Flight number vs. Launch site</a:t>
            </a:r>
            <a:endParaRPr lang="en-US">
              <a:ea typeface="+mj-lt"/>
              <a:cs typeface="+mj-lt"/>
            </a:endParaRPr>
          </a:p>
          <a:p>
            <a:endParaRPr lang="en-US" dirty="0">
              <a:cs typeface="Calibri Light"/>
            </a:endParaRPr>
          </a:p>
        </p:txBody>
      </p:sp>
      <p:sp>
        <p:nvSpPr>
          <p:cNvPr id="5" name="TextBox 4">
            <a:extLst>
              <a:ext uri="{FF2B5EF4-FFF2-40B4-BE49-F238E27FC236}">
                <a16:creationId xmlns:a16="http://schemas.microsoft.com/office/drawing/2014/main" id="{503784FC-89F4-4460-995D-EBD895140A02}"/>
              </a:ext>
            </a:extLst>
          </p:cNvPr>
          <p:cNvSpPr txBox="1"/>
          <p:nvPr/>
        </p:nvSpPr>
        <p:spPr>
          <a:xfrm>
            <a:off x="511834" y="1848928"/>
            <a:ext cx="455474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ea typeface="+mn-lt"/>
                <a:cs typeface="+mn-lt"/>
              </a:rPr>
              <a:t>The success rate increases with the number of flights</a:t>
            </a:r>
            <a:endParaRPr lang="en-US" sz="2400">
              <a:solidFill>
                <a:schemeClr val="bg1"/>
              </a:solidFill>
              <a:cs typeface="Calibri"/>
            </a:endParaRPr>
          </a:p>
          <a:p>
            <a:pPr algn="l"/>
            <a:endParaRPr lang="en-US"/>
          </a:p>
        </p:txBody>
      </p:sp>
      <p:pic>
        <p:nvPicPr>
          <p:cNvPr id="10" name="Picture 10" descr="Chart, scatter chart&#10;&#10;Description automatically generated">
            <a:extLst>
              <a:ext uri="{FF2B5EF4-FFF2-40B4-BE49-F238E27FC236}">
                <a16:creationId xmlns:a16="http://schemas.microsoft.com/office/drawing/2014/main" id="{1DFACF29-5288-406B-B0DC-A3B81D6AFF3B}"/>
              </a:ext>
            </a:extLst>
          </p:cNvPr>
          <p:cNvPicPr>
            <a:picLocks noChangeAspect="1"/>
          </p:cNvPicPr>
          <p:nvPr/>
        </p:nvPicPr>
        <p:blipFill>
          <a:blip r:embed="rId4"/>
          <a:stretch>
            <a:fillRect/>
          </a:stretch>
        </p:blipFill>
        <p:spPr>
          <a:xfrm>
            <a:off x="6090250" y="1136286"/>
            <a:ext cx="5891840" cy="3650901"/>
          </a:xfrm>
          <a:prstGeom prst="rect">
            <a:avLst/>
          </a:prstGeom>
        </p:spPr>
      </p:pic>
    </p:spTree>
    <p:extLst>
      <p:ext uri="{BB962C8B-B14F-4D97-AF65-F5344CB8AC3E}">
        <p14:creationId xmlns:p14="http://schemas.microsoft.com/office/powerpoint/2010/main" val="3214884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15F4EE-7130-49A7-935F-9A6739E25286}"/>
              </a:ext>
            </a:extLst>
          </p:cNvPr>
          <p:cNvSpPr>
            <a:spLocks noGrp="1"/>
          </p:cNvSpPr>
          <p:nvPr>
            <p:ph type="title"/>
          </p:nvPr>
        </p:nvSpPr>
        <p:spPr>
          <a:xfrm>
            <a:off x="680049" y="1170256"/>
            <a:ext cx="10515600" cy="836733"/>
          </a:xfrm>
        </p:spPr>
        <p:txBody>
          <a:bodyPr/>
          <a:lstStyle/>
          <a:p>
            <a:r>
              <a:rPr lang="en-US">
                <a:solidFill>
                  <a:schemeClr val="accent6"/>
                </a:solidFill>
                <a:ea typeface="+mj-lt"/>
                <a:cs typeface="+mj-lt"/>
              </a:rPr>
              <a:t>Payload mass vs. Launch site</a:t>
            </a:r>
          </a:p>
          <a:p>
            <a:endParaRPr lang="en-US"/>
          </a:p>
          <a:p>
            <a:endParaRPr lang="en-US" dirty="0">
              <a:cs typeface="Calibri Light"/>
            </a:endParaRPr>
          </a:p>
        </p:txBody>
      </p:sp>
      <p:sp>
        <p:nvSpPr>
          <p:cNvPr id="5" name="TextBox 4">
            <a:extLst>
              <a:ext uri="{FF2B5EF4-FFF2-40B4-BE49-F238E27FC236}">
                <a16:creationId xmlns:a16="http://schemas.microsoft.com/office/drawing/2014/main" id="{503784FC-89F4-4460-995D-EBD895140A02}"/>
              </a:ext>
            </a:extLst>
          </p:cNvPr>
          <p:cNvSpPr txBox="1"/>
          <p:nvPr/>
        </p:nvSpPr>
        <p:spPr>
          <a:xfrm>
            <a:off x="540589" y="1360098"/>
            <a:ext cx="45547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dirty="0">
              <a:solidFill>
                <a:schemeClr val="bg1"/>
              </a:solidFill>
              <a:cs typeface="Calibri"/>
            </a:endParaRPr>
          </a:p>
        </p:txBody>
      </p:sp>
      <p:pic>
        <p:nvPicPr>
          <p:cNvPr id="6" name="Picture 6" descr="Chart, scatter chart&#10;&#10;Description automatically generated">
            <a:extLst>
              <a:ext uri="{FF2B5EF4-FFF2-40B4-BE49-F238E27FC236}">
                <a16:creationId xmlns:a16="http://schemas.microsoft.com/office/drawing/2014/main" id="{89134D63-872D-40DB-A663-60DEC3FDF4BE}"/>
              </a:ext>
            </a:extLst>
          </p:cNvPr>
          <p:cNvPicPr>
            <a:picLocks noChangeAspect="1"/>
          </p:cNvPicPr>
          <p:nvPr/>
        </p:nvPicPr>
        <p:blipFill>
          <a:blip r:embed="rId4"/>
          <a:stretch>
            <a:fillRect/>
          </a:stretch>
        </p:blipFill>
        <p:spPr>
          <a:xfrm>
            <a:off x="6895381" y="1438477"/>
            <a:ext cx="4770407" cy="2902743"/>
          </a:xfrm>
          <a:prstGeom prst="rect">
            <a:avLst/>
          </a:prstGeom>
        </p:spPr>
      </p:pic>
      <p:sp>
        <p:nvSpPr>
          <p:cNvPr id="2" name="TextBox 1">
            <a:extLst>
              <a:ext uri="{FF2B5EF4-FFF2-40B4-BE49-F238E27FC236}">
                <a16:creationId xmlns:a16="http://schemas.microsoft.com/office/drawing/2014/main" id="{45480CB1-A6A8-479D-B9CA-EA58B86DC13A}"/>
              </a:ext>
            </a:extLst>
          </p:cNvPr>
          <p:cNvSpPr txBox="1"/>
          <p:nvPr/>
        </p:nvSpPr>
        <p:spPr>
          <a:xfrm>
            <a:off x="540590" y="2208363"/>
            <a:ext cx="5733690"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solidFill>
                  <a:schemeClr val="bg1"/>
                </a:solidFill>
                <a:ea typeface="+mn-lt"/>
                <a:cs typeface="+mn-lt"/>
              </a:rPr>
              <a:t>The greater the payload mass for Launch Site CCAFS SLC 40 the higher the success rate for the Rocket. There is not quite a clear pattern to be found using this visualization to make a decision if the Launch Site is dependent on Pay Load Mass for a success launch.</a:t>
            </a:r>
            <a:endParaRPr lang="en-US" dirty="0">
              <a:solidFill>
                <a:schemeClr val="bg1"/>
              </a:solidFill>
            </a:endParaRPr>
          </a:p>
          <a:p>
            <a:pPr algn="l"/>
            <a:endParaRPr lang="en-US"/>
          </a:p>
        </p:txBody>
      </p:sp>
    </p:spTree>
    <p:extLst>
      <p:ext uri="{BB962C8B-B14F-4D97-AF65-F5344CB8AC3E}">
        <p14:creationId xmlns:p14="http://schemas.microsoft.com/office/powerpoint/2010/main" val="3296636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8" name="Rectangle 4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240941-0A96-4C8A-8600-A16592BAA320}"/>
              </a:ext>
            </a:extLst>
          </p:cNvPr>
          <p:cNvSpPr txBox="1"/>
          <p:nvPr/>
        </p:nvSpPr>
        <p:spPr>
          <a:xfrm>
            <a:off x="1306606" y="152400"/>
            <a:ext cx="27432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bg1"/>
                </a:solidFill>
                <a:ea typeface="+mn-lt"/>
                <a:cs typeface="+mn-lt"/>
              </a:rPr>
              <a:t>Outline</a:t>
            </a:r>
            <a:endParaRPr lang="en-US" sz="4800">
              <a:solidFill>
                <a:schemeClr val="bg1"/>
              </a:solidFill>
            </a:endParaRPr>
          </a:p>
          <a:p>
            <a:pPr algn="l"/>
            <a:endParaRPr lang="en-US"/>
          </a:p>
        </p:txBody>
      </p:sp>
      <p:sp>
        <p:nvSpPr>
          <p:cNvPr id="7" name="Text Placeholder 6">
            <a:extLst>
              <a:ext uri="{FF2B5EF4-FFF2-40B4-BE49-F238E27FC236}">
                <a16:creationId xmlns:a16="http://schemas.microsoft.com/office/drawing/2014/main" id="{369D1C37-3DCB-4D00-8E38-C327807BC798}"/>
              </a:ext>
            </a:extLst>
          </p:cNvPr>
          <p:cNvSpPr>
            <a:spLocks noGrp="1"/>
          </p:cNvSpPr>
          <p:nvPr>
            <p:ph type="body" idx="1"/>
          </p:nvPr>
        </p:nvSpPr>
        <p:spPr>
          <a:xfrm>
            <a:off x="462757" y="1255714"/>
            <a:ext cx="6896100" cy="4833936"/>
          </a:xfrm>
        </p:spPr>
        <p:txBody>
          <a:bodyPr vert="horz" lIns="91440" tIns="45720" rIns="91440" bIns="45720" rtlCol="0" anchor="t">
            <a:normAutofit/>
          </a:bodyPr>
          <a:lstStyle/>
          <a:p>
            <a:pPr marL="285750" indent="-228600">
              <a:spcAft>
                <a:spcPts val="800"/>
              </a:spcAft>
              <a:buFont typeface="Arial,Sans-Serif"/>
              <a:buChar char="•"/>
            </a:pPr>
            <a:r>
              <a:rPr lang="en-US" sz="3200">
                <a:solidFill>
                  <a:srgbClr val="FFFFFF"/>
                </a:solidFill>
                <a:ea typeface="+mn-lt"/>
                <a:cs typeface="+mn-lt"/>
              </a:rPr>
              <a:t>Executive Summary</a:t>
            </a:r>
            <a:endParaRPr lang="en-US" sz="3200">
              <a:ea typeface="+mn-lt"/>
              <a:cs typeface="+mn-lt"/>
            </a:endParaRPr>
          </a:p>
          <a:p>
            <a:pPr marL="285750" indent="-228600">
              <a:spcAft>
                <a:spcPts val="800"/>
              </a:spcAft>
              <a:buFont typeface="Arial,Sans-Serif"/>
              <a:buChar char="•"/>
            </a:pPr>
            <a:r>
              <a:rPr lang="en-US" sz="3200">
                <a:solidFill>
                  <a:srgbClr val="FFFFFF"/>
                </a:solidFill>
                <a:ea typeface="+mn-lt"/>
                <a:cs typeface="+mn-lt"/>
              </a:rPr>
              <a:t>Introduction</a:t>
            </a:r>
            <a:endParaRPr lang="en-US" sz="3200">
              <a:ea typeface="+mn-lt"/>
              <a:cs typeface="+mn-lt"/>
            </a:endParaRPr>
          </a:p>
          <a:p>
            <a:pPr marL="285750" indent="-228600">
              <a:spcAft>
                <a:spcPts val="800"/>
              </a:spcAft>
              <a:buFont typeface="Arial,Sans-Serif"/>
              <a:buChar char="•"/>
            </a:pPr>
            <a:r>
              <a:rPr lang="en-US" sz="3200">
                <a:solidFill>
                  <a:srgbClr val="FFFFFF"/>
                </a:solidFill>
                <a:ea typeface="+mn-lt"/>
                <a:cs typeface="+mn-lt"/>
              </a:rPr>
              <a:t>Methodology </a:t>
            </a:r>
            <a:endParaRPr lang="en-US" sz="3200">
              <a:ea typeface="+mn-lt"/>
              <a:cs typeface="+mn-lt"/>
            </a:endParaRPr>
          </a:p>
          <a:p>
            <a:pPr marL="285750" indent="-228600">
              <a:spcAft>
                <a:spcPts val="800"/>
              </a:spcAft>
              <a:buFont typeface="Arial,Sans-Serif"/>
              <a:buChar char="•"/>
            </a:pPr>
            <a:r>
              <a:rPr lang="en-US" sz="3200">
                <a:solidFill>
                  <a:srgbClr val="FFFFFF"/>
                </a:solidFill>
                <a:ea typeface="+mn-lt"/>
                <a:cs typeface="+mn-lt"/>
              </a:rPr>
              <a:t>Results </a:t>
            </a:r>
            <a:endParaRPr lang="en-US" sz="3200">
              <a:ea typeface="+mn-lt"/>
              <a:cs typeface="+mn-lt"/>
            </a:endParaRPr>
          </a:p>
          <a:p>
            <a:pPr marL="285750" indent="-228600">
              <a:spcAft>
                <a:spcPts val="800"/>
              </a:spcAft>
              <a:buFont typeface="Arial,Sans-Serif"/>
              <a:buChar char="•"/>
            </a:pPr>
            <a:r>
              <a:rPr lang="en-US" sz="3200">
                <a:solidFill>
                  <a:srgbClr val="FFFFFF"/>
                </a:solidFill>
                <a:ea typeface="+mn-lt"/>
                <a:cs typeface="+mn-lt"/>
              </a:rPr>
              <a:t>Conclusion</a:t>
            </a:r>
            <a:endParaRPr lang="en-US" sz="3200">
              <a:ea typeface="+mn-lt"/>
              <a:cs typeface="+mn-lt"/>
            </a:endParaRPr>
          </a:p>
          <a:p>
            <a:pPr marL="285750" indent="-228600">
              <a:spcAft>
                <a:spcPts val="800"/>
              </a:spcAft>
              <a:buFont typeface="Arial,Sans-Serif"/>
              <a:buChar char="•"/>
            </a:pPr>
            <a:r>
              <a:rPr lang="en-US" sz="3200">
                <a:solidFill>
                  <a:srgbClr val="FFFFFF"/>
                </a:solidFill>
                <a:ea typeface="+mn-lt"/>
                <a:cs typeface="+mn-lt"/>
              </a:rPr>
              <a:t>Appendix</a:t>
            </a:r>
            <a:endParaRPr lang="en-US" sz="3200">
              <a:ea typeface="+mn-lt"/>
              <a:cs typeface="+mn-lt"/>
            </a:endParaRPr>
          </a:p>
          <a:p>
            <a:endParaRPr lang="en-US" dirty="0">
              <a:cs typeface="Calibri"/>
            </a:endParaRPr>
          </a:p>
        </p:txBody>
      </p:sp>
      <p:pic>
        <p:nvPicPr>
          <p:cNvPr id="10" name="Picture 10" descr="Icon&#10;&#10;Description automatically generated">
            <a:extLst>
              <a:ext uri="{FF2B5EF4-FFF2-40B4-BE49-F238E27FC236}">
                <a16:creationId xmlns:a16="http://schemas.microsoft.com/office/drawing/2014/main" id="{213A27E5-8979-435E-83E2-5BF25220EF40}"/>
              </a:ext>
            </a:extLst>
          </p:cNvPr>
          <p:cNvPicPr>
            <a:picLocks noChangeAspect="1"/>
          </p:cNvPicPr>
          <p:nvPr/>
        </p:nvPicPr>
        <p:blipFill>
          <a:blip r:embed="rId4"/>
          <a:stretch>
            <a:fillRect/>
          </a:stretch>
        </p:blipFill>
        <p:spPr>
          <a:xfrm>
            <a:off x="7213507" y="928370"/>
            <a:ext cx="4195762" cy="5497147"/>
          </a:xfrm>
          <a:prstGeom prst="rect">
            <a:avLst/>
          </a:prstGeom>
        </p:spPr>
      </p:pic>
    </p:spTree>
    <p:extLst>
      <p:ext uri="{BB962C8B-B14F-4D97-AF65-F5344CB8AC3E}">
        <p14:creationId xmlns:p14="http://schemas.microsoft.com/office/powerpoint/2010/main" val="265976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15F4EE-7130-49A7-935F-9A6739E25286}"/>
              </a:ext>
            </a:extLst>
          </p:cNvPr>
          <p:cNvSpPr>
            <a:spLocks noGrp="1"/>
          </p:cNvSpPr>
          <p:nvPr>
            <p:ph type="title"/>
          </p:nvPr>
        </p:nvSpPr>
        <p:spPr>
          <a:xfrm>
            <a:off x="593785" y="106331"/>
            <a:ext cx="10515600" cy="836733"/>
          </a:xfrm>
        </p:spPr>
        <p:txBody>
          <a:bodyPr>
            <a:normAutofit fontScale="90000"/>
          </a:bodyPr>
          <a:lstStyle/>
          <a:p>
            <a:endParaRPr lang="en-US" dirty="0">
              <a:solidFill>
                <a:schemeClr val="accent6"/>
              </a:solidFill>
              <a:cs typeface="Calibri Light"/>
            </a:endParaRPr>
          </a:p>
          <a:p>
            <a:endParaRPr lang="en-US"/>
          </a:p>
          <a:p>
            <a:endParaRPr lang="en-US" dirty="0">
              <a:solidFill>
                <a:schemeClr val="accent6"/>
              </a:solidFill>
              <a:cs typeface="Calibri Light"/>
            </a:endParaRPr>
          </a:p>
          <a:p>
            <a:r>
              <a:rPr lang="en-US" dirty="0">
                <a:solidFill>
                  <a:schemeClr val="accent6"/>
                </a:solidFill>
                <a:ea typeface="+mj-lt"/>
                <a:cs typeface="+mj-lt"/>
              </a:rPr>
              <a:t>Success Rate vs. Orbit Type</a:t>
            </a:r>
            <a:endParaRPr lang="en-US" dirty="0">
              <a:solidFill>
                <a:schemeClr val="accent6"/>
              </a:solidFill>
            </a:endParaRPr>
          </a:p>
        </p:txBody>
      </p:sp>
      <p:sp>
        <p:nvSpPr>
          <p:cNvPr id="5" name="TextBox 4">
            <a:extLst>
              <a:ext uri="{FF2B5EF4-FFF2-40B4-BE49-F238E27FC236}">
                <a16:creationId xmlns:a16="http://schemas.microsoft.com/office/drawing/2014/main" id="{503784FC-89F4-4460-995D-EBD895140A02}"/>
              </a:ext>
            </a:extLst>
          </p:cNvPr>
          <p:cNvSpPr txBox="1"/>
          <p:nvPr/>
        </p:nvSpPr>
        <p:spPr>
          <a:xfrm>
            <a:off x="598098" y="2107721"/>
            <a:ext cx="4554746" cy="1143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a:solidFill>
                  <a:schemeClr val="bg1"/>
                </a:solidFill>
                <a:ea typeface="+mn-lt"/>
                <a:cs typeface="+mn-lt"/>
              </a:rPr>
              <a:t>Orbits ES-L1,SSO,HEO and GEO has the best success rate</a:t>
            </a:r>
            <a:endParaRPr lang="en-US" sz="2400">
              <a:solidFill>
                <a:schemeClr val="bg1"/>
              </a:solidFill>
              <a:cs typeface="Calibri" panose="020F0502020204030204"/>
            </a:endParaRPr>
          </a:p>
        </p:txBody>
      </p:sp>
      <p:pic>
        <p:nvPicPr>
          <p:cNvPr id="2" name="Picture 5" descr="Chart, bar chart&#10;&#10;Description automatically generated">
            <a:extLst>
              <a:ext uri="{FF2B5EF4-FFF2-40B4-BE49-F238E27FC236}">
                <a16:creationId xmlns:a16="http://schemas.microsoft.com/office/drawing/2014/main" id="{9CE84508-78AC-4F6A-B74A-CD58A10ADAAE}"/>
              </a:ext>
            </a:extLst>
          </p:cNvPr>
          <p:cNvPicPr>
            <a:picLocks noChangeAspect="1"/>
          </p:cNvPicPr>
          <p:nvPr/>
        </p:nvPicPr>
        <p:blipFill>
          <a:blip r:embed="rId4"/>
          <a:stretch>
            <a:fillRect/>
          </a:stretch>
        </p:blipFill>
        <p:spPr>
          <a:xfrm>
            <a:off x="6625357" y="2111945"/>
            <a:ext cx="4145891" cy="3252337"/>
          </a:xfrm>
          <a:prstGeom prst="rect">
            <a:avLst/>
          </a:prstGeom>
        </p:spPr>
      </p:pic>
    </p:spTree>
    <p:extLst>
      <p:ext uri="{BB962C8B-B14F-4D97-AF65-F5344CB8AC3E}">
        <p14:creationId xmlns:p14="http://schemas.microsoft.com/office/powerpoint/2010/main" val="1352384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15F4EE-7130-49A7-935F-9A6739E25286}"/>
              </a:ext>
            </a:extLst>
          </p:cNvPr>
          <p:cNvSpPr>
            <a:spLocks noGrp="1"/>
          </p:cNvSpPr>
          <p:nvPr>
            <p:ph type="title"/>
          </p:nvPr>
        </p:nvSpPr>
        <p:spPr>
          <a:xfrm>
            <a:off x="536275" y="293237"/>
            <a:ext cx="10515600" cy="836733"/>
          </a:xfrm>
        </p:spPr>
        <p:txBody>
          <a:bodyPr/>
          <a:lstStyle/>
          <a:p>
            <a:endParaRPr lang="en-US" dirty="0">
              <a:solidFill>
                <a:schemeClr val="accent6"/>
              </a:solidFill>
              <a:cs typeface="Calibri Light"/>
            </a:endParaRPr>
          </a:p>
          <a:p>
            <a:endParaRPr lang="en-US"/>
          </a:p>
          <a:p>
            <a:endParaRPr lang="en-US"/>
          </a:p>
          <a:p>
            <a:endParaRPr lang="en-US" dirty="0">
              <a:cs typeface="Calibri Light"/>
            </a:endParaRPr>
          </a:p>
        </p:txBody>
      </p:sp>
      <p:sp>
        <p:nvSpPr>
          <p:cNvPr id="5" name="TextBox 4">
            <a:extLst>
              <a:ext uri="{FF2B5EF4-FFF2-40B4-BE49-F238E27FC236}">
                <a16:creationId xmlns:a16="http://schemas.microsoft.com/office/drawing/2014/main" id="{503784FC-89F4-4460-995D-EBD895140A02}"/>
              </a:ext>
            </a:extLst>
          </p:cNvPr>
          <p:cNvSpPr txBox="1"/>
          <p:nvPr/>
        </p:nvSpPr>
        <p:spPr>
          <a:xfrm>
            <a:off x="540589" y="1360098"/>
            <a:ext cx="4554746" cy="26808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chemeClr val="bg1"/>
                </a:solidFill>
                <a:ea typeface="+mn-lt"/>
                <a:cs typeface="+mn-lt"/>
              </a:rPr>
              <a:t>We can see that in the LEO orbit the Success appears related to the number of flights; on the other hand, there seems to be no </a:t>
            </a:r>
            <a:r>
              <a:rPr lang="en-US" sz="2400">
                <a:solidFill>
                  <a:schemeClr val="bg1"/>
                </a:solidFill>
                <a:ea typeface="+mn-lt"/>
                <a:cs typeface="+mn-lt"/>
              </a:rPr>
              <a:t>relationship between flight </a:t>
            </a:r>
            <a:r>
              <a:rPr lang="en-US" sz="2400" dirty="0">
                <a:solidFill>
                  <a:schemeClr val="bg1"/>
                </a:solidFill>
                <a:ea typeface="+mn-lt"/>
                <a:cs typeface="+mn-lt"/>
              </a:rPr>
              <a:t>number when in GTO orbit.</a:t>
            </a:r>
            <a:endParaRPr lang="en-US" dirty="0">
              <a:solidFill>
                <a:schemeClr val="bg1"/>
              </a:solidFill>
              <a:cs typeface="Calibri"/>
            </a:endParaRPr>
          </a:p>
          <a:p>
            <a:pPr>
              <a:lnSpc>
                <a:spcPct val="150000"/>
              </a:lnSpc>
            </a:pPr>
            <a:endParaRPr lang="en-US"/>
          </a:p>
        </p:txBody>
      </p:sp>
      <p:sp>
        <p:nvSpPr>
          <p:cNvPr id="2" name="TextBox 1">
            <a:extLst>
              <a:ext uri="{FF2B5EF4-FFF2-40B4-BE49-F238E27FC236}">
                <a16:creationId xmlns:a16="http://schemas.microsoft.com/office/drawing/2014/main" id="{6F07B998-9AF0-47D2-8B7F-0D3D9AFA85A2}"/>
              </a:ext>
            </a:extLst>
          </p:cNvPr>
          <p:cNvSpPr txBox="1"/>
          <p:nvPr/>
        </p:nvSpPr>
        <p:spPr>
          <a:xfrm>
            <a:off x="770626" y="411192"/>
            <a:ext cx="6495690"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accent6"/>
                </a:solidFill>
                <a:ea typeface="+mn-lt"/>
                <a:cs typeface="+mn-lt"/>
              </a:rPr>
              <a:t>Flight Number vs. Orbit Type</a:t>
            </a:r>
            <a:endParaRPr lang="en-US" sz="4000">
              <a:solidFill>
                <a:schemeClr val="accent6"/>
              </a:solidFill>
            </a:endParaRPr>
          </a:p>
          <a:p>
            <a:pPr algn="l"/>
            <a:endParaRPr lang="en-US"/>
          </a:p>
        </p:txBody>
      </p:sp>
      <p:pic>
        <p:nvPicPr>
          <p:cNvPr id="6" name="Picture 6" descr="Chart, scatter chart&#10;&#10;Description automatically generated">
            <a:extLst>
              <a:ext uri="{FF2B5EF4-FFF2-40B4-BE49-F238E27FC236}">
                <a16:creationId xmlns:a16="http://schemas.microsoft.com/office/drawing/2014/main" id="{180AA250-1636-43D9-ADFF-0D6BD7DBDB24}"/>
              </a:ext>
            </a:extLst>
          </p:cNvPr>
          <p:cNvPicPr>
            <a:picLocks noChangeAspect="1"/>
          </p:cNvPicPr>
          <p:nvPr/>
        </p:nvPicPr>
        <p:blipFill>
          <a:blip r:embed="rId4"/>
          <a:stretch>
            <a:fillRect/>
          </a:stretch>
        </p:blipFill>
        <p:spPr>
          <a:xfrm>
            <a:off x="7484853" y="1489858"/>
            <a:ext cx="3763991" cy="2943756"/>
          </a:xfrm>
          <a:prstGeom prst="rect">
            <a:avLst/>
          </a:prstGeom>
        </p:spPr>
      </p:pic>
    </p:spTree>
    <p:extLst>
      <p:ext uri="{BB962C8B-B14F-4D97-AF65-F5344CB8AC3E}">
        <p14:creationId xmlns:p14="http://schemas.microsoft.com/office/powerpoint/2010/main" val="914143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15F4EE-7130-49A7-935F-9A6739E25286}"/>
              </a:ext>
            </a:extLst>
          </p:cNvPr>
          <p:cNvSpPr>
            <a:spLocks noGrp="1"/>
          </p:cNvSpPr>
          <p:nvPr>
            <p:ph type="title"/>
          </p:nvPr>
        </p:nvSpPr>
        <p:spPr>
          <a:xfrm>
            <a:off x="536275" y="293237"/>
            <a:ext cx="10515600" cy="836733"/>
          </a:xfrm>
        </p:spPr>
        <p:txBody>
          <a:bodyPr/>
          <a:lstStyle/>
          <a:p>
            <a:endParaRPr lang="en-US" dirty="0">
              <a:solidFill>
                <a:schemeClr val="accent6"/>
              </a:solidFill>
              <a:cs typeface="Calibri Light"/>
            </a:endParaRPr>
          </a:p>
          <a:p>
            <a:endParaRPr lang="en-US"/>
          </a:p>
          <a:p>
            <a:endParaRPr lang="en-US"/>
          </a:p>
          <a:p>
            <a:endParaRPr lang="en-US" dirty="0">
              <a:cs typeface="Calibri Light"/>
            </a:endParaRPr>
          </a:p>
        </p:txBody>
      </p:sp>
      <p:sp>
        <p:nvSpPr>
          <p:cNvPr id="5" name="TextBox 4">
            <a:extLst>
              <a:ext uri="{FF2B5EF4-FFF2-40B4-BE49-F238E27FC236}">
                <a16:creationId xmlns:a16="http://schemas.microsoft.com/office/drawing/2014/main" id="{503784FC-89F4-4460-995D-EBD895140A02}"/>
              </a:ext>
            </a:extLst>
          </p:cNvPr>
          <p:cNvSpPr txBox="1"/>
          <p:nvPr/>
        </p:nvSpPr>
        <p:spPr>
          <a:xfrm>
            <a:off x="540589" y="1748287"/>
            <a:ext cx="5259236" cy="28050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dirty="0">
                <a:solidFill>
                  <a:schemeClr val="bg1"/>
                </a:solidFill>
                <a:ea typeface="+mn-lt"/>
                <a:cs typeface="+mn-lt"/>
              </a:rPr>
              <a:t>Payload mass have a strong influence on some sites. For example, GTO orbits have a negative influence and for LEO orbits payload mass have positive influence.</a:t>
            </a:r>
            <a:endParaRPr lang="en-US" sz="2400" dirty="0">
              <a:solidFill>
                <a:schemeClr val="bg1"/>
              </a:solidFill>
              <a:cs typeface="Calibri" panose="020F0502020204030204"/>
            </a:endParaRPr>
          </a:p>
        </p:txBody>
      </p:sp>
      <p:sp>
        <p:nvSpPr>
          <p:cNvPr id="2" name="TextBox 1">
            <a:extLst>
              <a:ext uri="{FF2B5EF4-FFF2-40B4-BE49-F238E27FC236}">
                <a16:creationId xmlns:a16="http://schemas.microsoft.com/office/drawing/2014/main" id="{6F07B998-9AF0-47D2-8B7F-0D3D9AFA85A2}"/>
              </a:ext>
            </a:extLst>
          </p:cNvPr>
          <p:cNvSpPr txBox="1"/>
          <p:nvPr/>
        </p:nvSpPr>
        <p:spPr>
          <a:xfrm>
            <a:off x="770626" y="411192"/>
            <a:ext cx="6495690"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accent6"/>
                </a:solidFill>
                <a:ea typeface="+mn-lt"/>
                <a:cs typeface="+mn-lt"/>
              </a:rPr>
              <a:t>Payload mass vs. Orbit Type</a:t>
            </a:r>
            <a:endParaRPr lang="en-US">
              <a:solidFill>
                <a:schemeClr val="accent6"/>
              </a:solidFill>
              <a:ea typeface="+mn-lt"/>
              <a:cs typeface="+mn-lt"/>
            </a:endParaRPr>
          </a:p>
          <a:p>
            <a:endParaRPr lang="en-US"/>
          </a:p>
          <a:p>
            <a:pPr algn="l"/>
            <a:endParaRPr lang="en-US"/>
          </a:p>
        </p:txBody>
      </p:sp>
      <p:pic>
        <p:nvPicPr>
          <p:cNvPr id="6" name="Picture 6" descr="Chart, scatter chart&#10;&#10;Description automatically generated">
            <a:extLst>
              <a:ext uri="{FF2B5EF4-FFF2-40B4-BE49-F238E27FC236}">
                <a16:creationId xmlns:a16="http://schemas.microsoft.com/office/drawing/2014/main" id="{C5AB98CC-EF20-473C-BC58-CC463B41167F}"/>
              </a:ext>
            </a:extLst>
          </p:cNvPr>
          <p:cNvPicPr>
            <a:picLocks noChangeAspect="1"/>
          </p:cNvPicPr>
          <p:nvPr/>
        </p:nvPicPr>
        <p:blipFill>
          <a:blip r:embed="rId4"/>
          <a:stretch>
            <a:fillRect/>
          </a:stretch>
        </p:blipFill>
        <p:spPr>
          <a:xfrm>
            <a:off x="7355458" y="2046638"/>
            <a:ext cx="3720858" cy="2879743"/>
          </a:xfrm>
          <a:prstGeom prst="rect">
            <a:avLst/>
          </a:prstGeom>
        </p:spPr>
      </p:pic>
    </p:spTree>
    <p:extLst>
      <p:ext uri="{BB962C8B-B14F-4D97-AF65-F5344CB8AC3E}">
        <p14:creationId xmlns:p14="http://schemas.microsoft.com/office/powerpoint/2010/main" val="3553652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515F4EE-7130-49A7-935F-9A6739E25286}"/>
              </a:ext>
            </a:extLst>
          </p:cNvPr>
          <p:cNvSpPr>
            <a:spLocks noGrp="1"/>
          </p:cNvSpPr>
          <p:nvPr>
            <p:ph type="title"/>
          </p:nvPr>
        </p:nvSpPr>
        <p:spPr>
          <a:xfrm>
            <a:off x="536275" y="293237"/>
            <a:ext cx="10515600" cy="836733"/>
          </a:xfrm>
        </p:spPr>
        <p:txBody>
          <a:bodyPr/>
          <a:lstStyle/>
          <a:p>
            <a:endParaRPr lang="en-US" dirty="0">
              <a:solidFill>
                <a:schemeClr val="accent6"/>
              </a:solidFill>
              <a:cs typeface="Calibri Light"/>
            </a:endParaRPr>
          </a:p>
          <a:p>
            <a:endParaRPr lang="en-US"/>
          </a:p>
          <a:p>
            <a:endParaRPr lang="en-US"/>
          </a:p>
          <a:p>
            <a:endParaRPr lang="en-US" dirty="0">
              <a:cs typeface="Calibri Light"/>
            </a:endParaRPr>
          </a:p>
        </p:txBody>
      </p:sp>
      <p:sp>
        <p:nvSpPr>
          <p:cNvPr id="5" name="TextBox 4">
            <a:extLst>
              <a:ext uri="{FF2B5EF4-FFF2-40B4-BE49-F238E27FC236}">
                <a16:creationId xmlns:a16="http://schemas.microsoft.com/office/drawing/2014/main" id="{503784FC-89F4-4460-995D-EBD895140A02}"/>
              </a:ext>
            </a:extLst>
          </p:cNvPr>
          <p:cNvSpPr txBox="1"/>
          <p:nvPr/>
        </p:nvSpPr>
        <p:spPr>
          <a:xfrm>
            <a:off x="540589" y="2208362"/>
            <a:ext cx="4554746" cy="11430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dirty="0">
                <a:solidFill>
                  <a:schemeClr val="bg1"/>
                </a:solidFill>
                <a:ea typeface="+mn-lt"/>
                <a:cs typeface="+mn-lt"/>
              </a:rPr>
              <a:t>The success rate increases since </a:t>
            </a:r>
            <a:r>
              <a:rPr lang="en-US" sz="2400">
                <a:solidFill>
                  <a:schemeClr val="bg1"/>
                </a:solidFill>
                <a:ea typeface="+mn-lt"/>
                <a:cs typeface="+mn-lt"/>
              </a:rPr>
              <a:t>2013</a:t>
            </a:r>
            <a:endParaRPr lang="en-US">
              <a:cs typeface="Calibri" panose="020F0502020204030204"/>
            </a:endParaRPr>
          </a:p>
        </p:txBody>
      </p:sp>
      <p:sp>
        <p:nvSpPr>
          <p:cNvPr id="2" name="TextBox 1">
            <a:extLst>
              <a:ext uri="{FF2B5EF4-FFF2-40B4-BE49-F238E27FC236}">
                <a16:creationId xmlns:a16="http://schemas.microsoft.com/office/drawing/2014/main" id="{6F07B998-9AF0-47D2-8B7F-0D3D9AFA85A2}"/>
              </a:ext>
            </a:extLst>
          </p:cNvPr>
          <p:cNvSpPr txBox="1"/>
          <p:nvPr/>
        </p:nvSpPr>
        <p:spPr>
          <a:xfrm>
            <a:off x="626852" y="296173"/>
            <a:ext cx="6495690" cy="1538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accent6"/>
                </a:solidFill>
                <a:ea typeface="+mn-lt"/>
                <a:cs typeface="+mn-lt"/>
              </a:rPr>
              <a:t>Launch Success Yearly Trend</a:t>
            </a:r>
            <a:endParaRPr lang="en-US">
              <a:solidFill>
                <a:schemeClr val="accent6"/>
              </a:solidFill>
              <a:cs typeface="Calibri" panose="020F0502020204030204"/>
            </a:endParaRPr>
          </a:p>
          <a:p>
            <a:endParaRPr lang="en-US"/>
          </a:p>
          <a:p>
            <a:endParaRPr lang="en-US"/>
          </a:p>
          <a:p>
            <a:pPr algn="l"/>
            <a:endParaRPr lang="en-US"/>
          </a:p>
        </p:txBody>
      </p:sp>
      <p:pic>
        <p:nvPicPr>
          <p:cNvPr id="6" name="Picture 6" descr="Chart, line chart&#10;&#10;Description automatically generated">
            <a:extLst>
              <a:ext uri="{FF2B5EF4-FFF2-40B4-BE49-F238E27FC236}">
                <a16:creationId xmlns:a16="http://schemas.microsoft.com/office/drawing/2014/main" id="{36B316C8-227A-4655-B26D-0078F5F4BB40}"/>
              </a:ext>
            </a:extLst>
          </p:cNvPr>
          <p:cNvPicPr>
            <a:picLocks noChangeAspect="1"/>
          </p:cNvPicPr>
          <p:nvPr/>
        </p:nvPicPr>
        <p:blipFill>
          <a:blip r:embed="rId4"/>
          <a:stretch>
            <a:fillRect/>
          </a:stretch>
        </p:blipFill>
        <p:spPr>
          <a:xfrm>
            <a:off x="5946475" y="1715204"/>
            <a:ext cx="5230482" cy="4060196"/>
          </a:xfrm>
          <a:prstGeom prst="rect">
            <a:avLst/>
          </a:prstGeom>
        </p:spPr>
      </p:pic>
    </p:spTree>
    <p:extLst>
      <p:ext uri="{BB962C8B-B14F-4D97-AF65-F5344CB8AC3E}">
        <p14:creationId xmlns:p14="http://schemas.microsoft.com/office/powerpoint/2010/main" val="422114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D755B2-5AAE-48DA-B962-A255A416AA0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a:solidFill>
                  <a:srgbClr val="FFFFFF"/>
                </a:solidFill>
                <a:cs typeface="Calibri Light"/>
              </a:rPr>
              <a:t>EDA with SQL</a:t>
            </a:r>
            <a:br>
              <a:rPr lang="en-US" sz="5200" dirty="0">
                <a:solidFill>
                  <a:srgbClr val="FFFFFF"/>
                </a:solidFill>
                <a:cs typeface="Calibri Light"/>
              </a:rPr>
            </a:br>
            <a:endParaRPr lang="en-US" sz="5200">
              <a:solidFill>
                <a:srgbClr val="FFFFFF"/>
              </a:solidFill>
            </a:endParaRPr>
          </a:p>
        </p:txBody>
      </p:sp>
    </p:spTree>
    <p:extLst>
      <p:ext uri="{BB962C8B-B14F-4D97-AF65-F5344CB8AC3E}">
        <p14:creationId xmlns:p14="http://schemas.microsoft.com/office/powerpoint/2010/main" val="3397065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itle 2">
            <a:extLst>
              <a:ext uri="{FF2B5EF4-FFF2-40B4-BE49-F238E27FC236}">
                <a16:creationId xmlns:a16="http://schemas.microsoft.com/office/drawing/2014/main" id="{3321F658-2E6B-4C9C-98B0-A29C3B6EB472}"/>
              </a:ext>
            </a:extLst>
          </p:cNvPr>
          <p:cNvSpPr>
            <a:spLocks noGrp="1"/>
          </p:cNvSpPr>
          <p:nvPr>
            <p:ph type="title"/>
          </p:nvPr>
        </p:nvSpPr>
        <p:spPr/>
        <p:txBody>
          <a:bodyPr>
            <a:normAutofit/>
          </a:bodyPr>
          <a:lstStyle/>
          <a:p>
            <a:r>
              <a:rPr lang="en-US" sz="4000">
                <a:solidFill>
                  <a:schemeClr val="accent6"/>
                </a:solidFill>
                <a:cs typeface="Calibri Light"/>
              </a:rPr>
              <a:t>All Lauch Site Names</a:t>
            </a:r>
            <a:endParaRPr lang="en-US" sz="4000">
              <a:solidFill>
                <a:schemeClr val="accent6"/>
              </a:solidFill>
            </a:endParaRPr>
          </a:p>
        </p:txBody>
      </p:sp>
      <p:sp>
        <p:nvSpPr>
          <p:cNvPr id="5" name="Content Placeholder 4">
            <a:extLst>
              <a:ext uri="{FF2B5EF4-FFF2-40B4-BE49-F238E27FC236}">
                <a16:creationId xmlns:a16="http://schemas.microsoft.com/office/drawing/2014/main" id="{5FD7BD89-6CA7-4B55-80A2-97543338FF5A}"/>
              </a:ext>
            </a:extLst>
          </p:cNvPr>
          <p:cNvSpPr>
            <a:spLocks noGrp="1"/>
          </p:cNvSpPr>
          <p:nvPr>
            <p:ph idx="1"/>
          </p:nvPr>
        </p:nvSpPr>
        <p:spPr>
          <a:xfrm>
            <a:off x="176842" y="1825625"/>
            <a:ext cx="11176958" cy="4351338"/>
          </a:xfrm>
        </p:spPr>
        <p:txBody>
          <a:bodyPr vert="horz" lIns="91440" tIns="45720" rIns="91440" bIns="45720" rtlCol="0" anchor="t">
            <a:normAutofit/>
          </a:bodyPr>
          <a:lstStyle/>
          <a:p>
            <a:r>
              <a:rPr lang="en-US">
                <a:solidFill>
                  <a:schemeClr val="bg1"/>
                </a:solidFill>
                <a:ea typeface="+mn-lt"/>
                <a:cs typeface="+mn-lt"/>
              </a:rPr>
              <a:t>Launch sites are :</a:t>
            </a:r>
            <a:endParaRPr lang="en-US">
              <a:solidFill>
                <a:schemeClr val="bg1"/>
              </a:solidFill>
              <a:cs typeface="Calibri" panose="020F0502020204030204"/>
            </a:endParaRPr>
          </a:p>
          <a:p>
            <a:pPr lvl="1" indent="-342900"/>
            <a:r>
              <a:rPr lang="en-US">
                <a:solidFill>
                  <a:schemeClr val="bg1"/>
                </a:solidFill>
                <a:ea typeface="+mn-lt"/>
                <a:cs typeface="+mn-lt"/>
              </a:rPr>
              <a:t>CCAFS LC-40</a:t>
            </a:r>
            <a:endParaRPr lang="en-US">
              <a:solidFill>
                <a:schemeClr val="bg1"/>
              </a:solidFill>
              <a:cs typeface="Calibri"/>
            </a:endParaRPr>
          </a:p>
          <a:p>
            <a:pPr lvl="1" indent="-342900"/>
            <a:r>
              <a:rPr lang="en-US">
                <a:solidFill>
                  <a:schemeClr val="bg1"/>
                </a:solidFill>
                <a:ea typeface="+mn-lt"/>
                <a:cs typeface="+mn-lt"/>
              </a:rPr>
              <a:t>CCAFS SLC-40</a:t>
            </a:r>
          </a:p>
          <a:p>
            <a:pPr lvl="1" indent="-342900"/>
            <a:r>
              <a:rPr lang="en-US">
                <a:solidFill>
                  <a:schemeClr val="bg1"/>
                </a:solidFill>
                <a:ea typeface="+mn-lt"/>
                <a:cs typeface="+mn-lt"/>
              </a:rPr>
              <a:t>CCAFSSLC-40</a:t>
            </a:r>
            <a:endParaRPr lang="en-US" dirty="0">
              <a:solidFill>
                <a:schemeClr val="bg1"/>
              </a:solidFill>
              <a:ea typeface="+mn-lt"/>
              <a:cs typeface="+mn-lt"/>
            </a:endParaRPr>
          </a:p>
          <a:p>
            <a:pPr lvl="1" indent="-342900"/>
            <a:r>
              <a:rPr lang="en-US">
                <a:solidFill>
                  <a:schemeClr val="bg1"/>
                </a:solidFill>
                <a:ea typeface="+mn-lt"/>
                <a:cs typeface="+mn-lt"/>
              </a:rPr>
              <a:t>KSC</a:t>
            </a:r>
            <a:r>
              <a:rPr lang="en-US" sz="2400">
                <a:solidFill>
                  <a:schemeClr val="bg1"/>
                </a:solidFill>
                <a:ea typeface="+mn-lt"/>
                <a:cs typeface="+mn-lt"/>
              </a:rPr>
              <a:t> LC-39A</a:t>
            </a:r>
            <a:endParaRPr lang="en-US" sz="2400">
              <a:solidFill>
                <a:schemeClr val="bg1"/>
              </a:solidFill>
              <a:cs typeface="Calibri" panose="020F0502020204030204"/>
            </a:endParaRPr>
          </a:p>
          <a:p>
            <a:pPr lvl="1" indent="-342900"/>
            <a:r>
              <a:rPr lang="en-US">
                <a:solidFill>
                  <a:schemeClr val="bg1"/>
                </a:solidFill>
                <a:ea typeface="+mn-lt"/>
                <a:cs typeface="+mn-lt"/>
              </a:rPr>
              <a:t>VAFB SLC-4E</a:t>
            </a:r>
          </a:p>
          <a:p>
            <a:r>
              <a:rPr lang="en-US">
                <a:solidFill>
                  <a:schemeClr val="bg1"/>
                </a:solidFill>
                <a:cs typeface="Calibri"/>
              </a:rPr>
              <a:t>SQL Query:</a:t>
            </a:r>
            <a:endParaRPr lang="en-US" dirty="0">
              <a:solidFill>
                <a:schemeClr val="bg1"/>
              </a:solidFill>
              <a:cs typeface="Calibri"/>
            </a:endParaRPr>
          </a:p>
          <a:p>
            <a:pPr lvl="1" indent="-342900"/>
            <a:r>
              <a:rPr lang="en-US">
                <a:solidFill>
                  <a:schemeClr val="bg1"/>
                </a:solidFill>
                <a:cs typeface="Calibri"/>
              </a:rPr>
              <a:t>Using the word DISTINCT in query to show the unique values in the Launch_site column</a:t>
            </a:r>
            <a:endParaRPr lang="en-US" dirty="0">
              <a:solidFill>
                <a:schemeClr val="bg1"/>
              </a:solidFill>
              <a:cs typeface="Calibri"/>
            </a:endParaRPr>
          </a:p>
          <a:p>
            <a:pPr lvl="1" indent="-342900"/>
            <a:endParaRPr lang="en-US" dirty="0">
              <a:solidFill>
                <a:srgbClr val="FFFFFF"/>
              </a:solidFill>
              <a:cs typeface="Calibri"/>
            </a:endParaRPr>
          </a:p>
          <a:p>
            <a:endParaRPr lang="en-US" dirty="0">
              <a:solidFill>
                <a:srgbClr val="000000"/>
              </a:solidFill>
              <a:cs typeface="Calibri"/>
            </a:endParaRPr>
          </a:p>
          <a:p>
            <a:endParaRPr lang="en-US" dirty="0">
              <a:solidFill>
                <a:srgbClr val="000000"/>
              </a:solidFill>
              <a:cs typeface="Calibri"/>
            </a:endParaRPr>
          </a:p>
        </p:txBody>
      </p:sp>
    </p:spTree>
    <p:extLst>
      <p:ext uri="{BB962C8B-B14F-4D97-AF65-F5344CB8AC3E}">
        <p14:creationId xmlns:p14="http://schemas.microsoft.com/office/powerpoint/2010/main" val="3253087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itle 2">
            <a:extLst>
              <a:ext uri="{FF2B5EF4-FFF2-40B4-BE49-F238E27FC236}">
                <a16:creationId xmlns:a16="http://schemas.microsoft.com/office/drawing/2014/main" id="{3321F658-2E6B-4C9C-98B0-A29C3B6EB472}"/>
              </a:ext>
            </a:extLst>
          </p:cNvPr>
          <p:cNvSpPr>
            <a:spLocks noGrp="1"/>
          </p:cNvSpPr>
          <p:nvPr>
            <p:ph type="title"/>
          </p:nvPr>
        </p:nvSpPr>
        <p:spPr/>
        <p:txBody>
          <a:bodyPr>
            <a:normAutofit/>
          </a:bodyPr>
          <a:lstStyle/>
          <a:p>
            <a:r>
              <a:rPr lang="en-US">
                <a:solidFill>
                  <a:schemeClr val="accent6"/>
                </a:solidFill>
                <a:ea typeface="+mj-lt"/>
                <a:cs typeface="+mj-lt"/>
              </a:rPr>
              <a:t>Launch Site Names Begin with 'CCA'</a:t>
            </a:r>
            <a:endParaRPr lang="en-US">
              <a:solidFill>
                <a:schemeClr val="accent6"/>
              </a:solidFill>
            </a:endParaRPr>
          </a:p>
          <a:p>
            <a:endParaRPr lang="en-US" sz="4000" dirty="0">
              <a:solidFill>
                <a:schemeClr val="accent6"/>
              </a:solidFill>
              <a:cs typeface="Calibri Light"/>
            </a:endParaRPr>
          </a:p>
        </p:txBody>
      </p:sp>
      <p:sp>
        <p:nvSpPr>
          <p:cNvPr id="5" name="Content Placeholder 4">
            <a:extLst>
              <a:ext uri="{FF2B5EF4-FFF2-40B4-BE49-F238E27FC236}">
                <a16:creationId xmlns:a16="http://schemas.microsoft.com/office/drawing/2014/main" id="{5FD7BD89-6CA7-4B55-80A2-97543338FF5A}"/>
              </a:ext>
            </a:extLst>
          </p:cNvPr>
          <p:cNvSpPr>
            <a:spLocks noGrp="1"/>
          </p:cNvSpPr>
          <p:nvPr>
            <p:ph idx="1"/>
          </p:nvPr>
        </p:nvSpPr>
        <p:spPr>
          <a:xfrm>
            <a:off x="119333" y="1106758"/>
            <a:ext cx="11967712" cy="5573412"/>
          </a:xfrm>
        </p:spPr>
        <p:txBody>
          <a:bodyPr vert="horz" lIns="91440" tIns="45720" rIns="91440" bIns="45720" rtlCol="0" anchor="t">
            <a:normAutofit/>
          </a:bodyPr>
          <a:lstStyle/>
          <a:p>
            <a:r>
              <a:rPr lang="en-US" dirty="0">
                <a:solidFill>
                  <a:schemeClr val="bg1"/>
                </a:solidFill>
                <a:ea typeface="+mn-lt"/>
                <a:cs typeface="+mn-lt"/>
              </a:rPr>
              <a:t> 5 records where launch sites begin with `CCA` :</a:t>
            </a:r>
            <a:endParaRPr lang="en-US">
              <a:cs typeface="Calibri" panose="020F0502020204030204"/>
            </a:endParaRPr>
          </a:p>
          <a:p>
            <a:pPr lvl="1"/>
            <a:endParaRPr lang="en-US" sz="3200" dirty="0">
              <a:solidFill>
                <a:schemeClr val="bg1"/>
              </a:solidFill>
              <a:cs typeface="Calibri"/>
            </a:endParaRPr>
          </a:p>
          <a:p>
            <a:pPr marL="457200" lvl="1" indent="0">
              <a:buNone/>
            </a:pPr>
            <a:endParaRPr lang="en-US" sz="2800" dirty="0">
              <a:cs typeface="Calibri"/>
            </a:endParaRPr>
          </a:p>
          <a:p>
            <a:endParaRPr lang="en-US"/>
          </a:p>
          <a:p>
            <a:endParaRPr lang="en-US" dirty="0">
              <a:cs typeface="Calibri"/>
            </a:endParaRPr>
          </a:p>
          <a:p>
            <a:endParaRPr lang="en-US" dirty="0">
              <a:cs typeface="Calibri"/>
            </a:endParaRPr>
          </a:p>
        </p:txBody>
      </p:sp>
      <p:graphicFrame>
        <p:nvGraphicFramePr>
          <p:cNvPr id="9" name="Table 9">
            <a:extLst>
              <a:ext uri="{FF2B5EF4-FFF2-40B4-BE49-F238E27FC236}">
                <a16:creationId xmlns:a16="http://schemas.microsoft.com/office/drawing/2014/main" id="{F3AF4440-FAAF-4812-8791-A033D7D56F15}"/>
              </a:ext>
            </a:extLst>
          </p:cNvPr>
          <p:cNvGraphicFramePr>
            <a:graphicFrameLocks noGrp="1"/>
          </p:cNvGraphicFramePr>
          <p:nvPr>
            <p:extLst>
              <p:ext uri="{D42A27DB-BD31-4B8C-83A1-F6EECF244321}">
                <p14:modId xmlns:p14="http://schemas.microsoft.com/office/powerpoint/2010/main" val="4239714064"/>
              </p:ext>
            </p:extLst>
          </p:nvPr>
        </p:nvGraphicFramePr>
        <p:xfrm>
          <a:off x="124902" y="1645982"/>
          <a:ext cx="11993241" cy="2791830"/>
        </p:xfrm>
        <a:graphic>
          <a:graphicData uri="http://schemas.openxmlformats.org/drawingml/2006/table">
            <a:tbl>
              <a:tblPr firstRow="1" bandRow="1">
                <a:tableStyleId>{2D5ABB26-0587-4C30-8999-92F81FD0307C}</a:tableStyleId>
              </a:tblPr>
              <a:tblGrid>
                <a:gridCol w="1285875">
                  <a:extLst>
                    <a:ext uri="{9D8B030D-6E8A-4147-A177-3AD203B41FA5}">
                      <a16:colId xmlns:a16="http://schemas.microsoft.com/office/drawing/2014/main" val="1722464065"/>
                    </a:ext>
                  </a:extLst>
                </a:gridCol>
                <a:gridCol w="785812">
                  <a:extLst>
                    <a:ext uri="{9D8B030D-6E8A-4147-A177-3AD203B41FA5}">
                      <a16:colId xmlns:a16="http://schemas.microsoft.com/office/drawing/2014/main" val="2623723863"/>
                    </a:ext>
                  </a:extLst>
                </a:gridCol>
                <a:gridCol w="1119186">
                  <a:extLst>
                    <a:ext uri="{9D8B030D-6E8A-4147-A177-3AD203B41FA5}">
                      <a16:colId xmlns:a16="http://schemas.microsoft.com/office/drawing/2014/main" val="1634331267"/>
                    </a:ext>
                  </a:extLst>
                </a:gridCol>
                <a:gridCol w="869156">
                  <a:extLst>
                    <a:ext uri="{9D8B030D-6E8A-4147-A177-3AD203B41FA5}">
                      <a16:colId xmlns:a16="http://schemas.microsoft.com/office/drawing/2014/main" val="3214323111"/>
                    </a:ext>
                  </a:extLst>
                </a:gridCol>
                <a:gridCol w="2452684">
                  <a:extLst>
                    <a:ext uri="{9D8B030D-6E8A-4147-A177-3AD203B41FA5}">
                      <a16:colId xmlns:a16="http://schemas.microsoft.com/office/drawing/2014/main" val="1217396925"/>
                    </a:ext>
                  </a:extLst>
                </a:gridCol>
                <a:gridCol w="936480">
                  <a:extLst>
                    <a:ext uri="{9D8B030D-6E8A-4147-A177-3AD203B41FA5}">
                      <a16:colId xmlns:a16="http://schemas.microsoft.com/office/drawing/2014/main" val="3653444582"/>
                    </a:ext>
                  </a:extLst>
                </a:gridCol>
                <a:gridCol w="690561">
                  <a:extLst>
                    <a:ext uri="{9D8B030D-6E8A-4147-A177-3AD203B41FA5}">
                      <a16:colId xmlns:a16="http://schemas.microsoft.com/office/drawing/2014/main" val="3494835092"/>
                    </a:ext>
                  </a:extLst>
                </a:gridCol>
                <a:gridCol w="1250151">
                  <a:extLst>
                    <a:ext uri="{9D8B030D-6E8A-4147-A177-3AD203B41FA5}">
                      <a16:colId xmlns:a16="http://schemas.microsoft.com/office/drawing/2014/main" val="3512883708"/>
                    </a:ext>
                  </a:extLst>
                </a:gridCol>
                <a:gridCol w="1131090">
                  <a:extLst>
                    <a:ext uri="{9D8B030D-6E8A-4147-A177-3AD203B41FA5}">
                      <a16:colId xmlns:a16="http://schemas.microsoft.com/office/drawing/2014/main" val="2927818143"/>
                    </a:ext>
                  </a:extLst>
                </a:gridCol>
                <a:gridCol w="1472246">
                  <a:extLst>
                    <a:ext uri="{9D8B030D-6E8A-4147-A177-3AD203B41FA5}">
                      <a16:colId xmlns:a16="http://schemas.microsoft.com/office/drawing/2014/main" val="2101248353"/>
                    </a:ext>
                  </a:extLst>
                </a:gridCol>
              </a:tblGrid>
              <a:tr h="465305">
                <a:tc>
                  <a:txBody>
                    <a:bodyPr/>
                    <a:lstStyle/>
                    <a:p>
                      <a:r>
                        <a:rPr lang="en-US" sz="1200" b="1" dirty="0">
                          <a:solidFill>
                            <a:schemeClr val="bg1"/>
                          </a:solidFill>
                        </a:rPr>
                        <a:t>Date </a:t>
                      </a:r>
                    </a:p>
                  </a:txBody>
                  <a:tcPr/>
                </a:tc>
                <a:tc>
                  <a:txBody>
                    <a:bodyPr/>
                    <a:lstStyle/>
                    <a:p>
                      <a:pPr lvl="0">
                        <a:buNone/>
                      </a:pPr>
                      <a:r>
                        <a:rPr lang="en-US" sz="1200" b="1" i="0" u="none" strike="noStrike" noProof="0" dirty="0">
                          <a:solidFill>
                            <a:schemeClr val="bg1"/>
                          </a:solidFill>
                          <a:latin typeface="Calibri"/>
                        </a:rPr>
                        <a:t>Time (</a:t>
                      </a:r>
                      <a:r>
                        <a:rPr lang="en-US" sz="1200" b="1" i="0" u="none" strike="noStrike" noProof="0" dirty="0" err="1">
                          <a:solidFill>
                            <a:schemeClr val="bg1"/>
                          </a:solidFill>
                          <a:latin typeface="Calibri"/>
                        </a:rPr>
                        <a:t>utc</a:t>
                      </a:r>
                      <a:r>
                        <a:rPr lang="en-US" sz="1200" b="1" i="0" u="none" strike="noStrike" noProof="0" dirty="0">
                          <a:solidFill>
                            <a:schemeClr val="bg1"/>
                          </a:solidFill>
                          <a:latin typeface="Calibri"/>
                        </a:rPr>
                        <a:t>)</a:t>
                      </a:r>
                      <a:endParaRPr lang="en-US" sz="1200" dirty="0">
                        <a:solidFill>
                          <a:schemeClr val="bg1"/>
                        </a:solidFill>
                      </a:endParaRPr>
                    </a:p>
                  </a:txBody>
                  <a:tcPr/>
                </a:tc>
                <a:tc>
                  <a:txBody>
                    <a:bodyPr/>
                    <a:lstStyle/>
                    <a:p>
                      <a:pPr lvl="0">
                        <a:buNone/>
                      </a:pPr>
                      <a:r>
                        <a:rPr lang="en-US" sz="1200" b="1" i="0" u="none" strike="noStrike" noProof="0" dirty="0">
                          <a:solidFill>
                            <a:schemeClr val="bg1"/>
                          </a:solidFill>
                          <a:latin typeface="Calibri"/>
                        </a:rPr>
                        <a:t>Booster version</a:t>
                      </a:r>
                      <a:endParaRPr lang="en-US" sz="1200" dirty="0">
                        <a:solidFill>
                          <a:schemeClr val="bg1"/>
                        </a:solidFill>
                      </a:endParaRPr>
                    </a:p>
                  </a:txBody>
                  <a:tcPr/>
                </a:tc>
                <a:tc>
                  <a:txBody>
                    <a:bodyPr/>
                    <a:lstStyle/>
                    <a:p>
                      <a:r>
                        <a:rPr lang="en-US" sz="1200" dirty="0">
                          <a:solidFill>
                            <a:schemeClr val="bg1"/>
                          </a:solidFill>
                        </a:rPr>
                        <a:t>L</a:t>
                      </a:r>
                      <a:r>
                        <a:rPr lang="en-US" sz="1200" b="1" i="0" u="none" strike="noStrike" noProof="0" dirty="0">
                          <a:solidFill>
                            <a:schemeClr val="bg1"/>
                          </a:solidFill>
                          <a:latin typeface="Calibri"/>
                        </a:rPr>
                        <a:t>aunch site</a:t>
                      </a:r>
                      <a:endParaRPr lang="en-US" sz="1200">
                        <a:solidFill>
                          <a:schemeClr val="bg1"/>
                        </a:solidFill>
                      </a:endParaRPr>
                    </a:p>
                  </a:txBody>
                  <a:tcPr/>
                </a:tc>
                <a:tc>
                  <a:txBody>
                    <a:bodyPr/>
                    <a:lstStyle/>
                    <a:p>
                      <a:r>
                        <a:rPr lang="en-US" sz="1200" b="1" dirty="0">
                          <a:solidFill>
                            <a:schemeClr val="bg1"/>
                          </a:solidFill>
                        </a:rPr>
                        <a:t>payload</a:t>
                      </a:r>
                    </a:p>
                  </a:txBody>
                  <a:tcPr/>
                </a:tc>
                <a:tc>
                  <a:txBody>
                    <a:bodyPr/>
                    <a:lstStyle/>
                    <a:p>
                      <a:pPr lvl="0">
                        <a:buNone/>
                      </a:pPr>
                      <a:r>
                        <a:rPr lang="en-US" sz="1200" b="1" i="0" u="none" strike="noStrike" noProof="0" dirty="0">
                          <a:solidFill>
                            <a:schemeClr val="bg1"/>
                          </a:solidFill>
                          <a:latin typeface="Calibri"/>
                        </a:rPr>
                        <a:t>Payload mass(KG)</a:t>
                      </a:r>
                      <a:endParaRPr lang="en-US" sz="1200" dirty="0">
                        <a:solidFill>
                          <a:schemeClr val="bg1"/>
                        </a:solidFill>
                      </a:endParaRPr>
                    </a:p>
                  </a:txBody>
                  <a:tcPr/>
                </a:tc>
                <a:tc>
                  <a:txBody>
                    <a:bodyPr/>
                    <a:lstStyle/>
                    <a:p>
                      <a:pPr lvl="0">
                        <a:buNone/>
                      </a:pPr>
                      <a:r>
                        <a:rPr lang="en-US" sz="1200" b="1" i="0" u="none" strike="noStrike" noProof="0" dirty="0">
                          <a:solidFill>
                            <a:schemeClr val="bg1"/>
                          </a:solidFill>
                          <a:latin typeface="Calibri"/>
                        </a:rPr>
                        <a:t>orbit</a:t>
                      </a:r>
                      <a:endParaRPr lang="en-US" sz="1200" dirty="0">
                        <a:solidFill>
                          <a:schemeClr val="bg1"/>
                        </a:solidFill>
                      </a:endParaRPr>
                    </a:p>
                  </a:txBody>
                  <a:tcPr/>
                </a:tc>
                <a:tc>
                  <a:txBody>
                    <a:bodyPr/>
                    <a:lstStyle/>
                    <a:p>
                      <a:pPr lvl="0">
                        <a:buNone/>
                      </a:pPr>
                      <a:r>
                        <a:rPr lang="en-US" sz="1200" b="1" i="0" u="none" strike="noStrike" noProof="0" dirty="0">
                          <a:solidFill>
                            <a:schemeClr val="bg1"/>
                          </a:solidFill>
                          <a:latin typeface="Calibri"/>
                        </a:rPr>
                        <a:t>customer</a:t>
                      </a:r>
                      <a:endParaRPr lang="en-US" sz="1200" dirty="0">
                        <a:solidFill>
                          <a:schemeClr val="bg1"/>
                        </a:solidFill>
                      </a:endParaRPr>
                    </a:p>
                  </a:txBody>
                  <a:tcPr/>
                </a:tc>
                <a:tc>
                  <a:txBody>
                    <a:bodyPr/>
                    <a:lstStyle/>
                    <a:p>
                      <a:pPr lvl="0">
                        <a:buNone/>
                      </a:pPr>
                      <a:r>
                        <a:rPr lang="en-US" sz="1200" b="1" i="0" u="none" strike="noStrike" noProof="0" dirty="0">
                          <a:solidFill>
                            <a:schemeClr val="bg1"/>
                          </a:solidFill>
                          <a:latin typeface="Calibri"/>
                        </a:rPr>
                        <a:t>Mission outcome</a:t>
                      </a:r>
                      <a:endParaRPr lang="en-US" sz="1200" dirty="0">
                        <a:solidFill>
                          <a:schemeClr val="bg1"/>
                        </a:solidFill>
                      </a:endParaRPr>
                    </a:p>
                  </a:txBody>
                  <a:tcPr/>
                </a:tc>
                <a:tc>
                  <a:txBody>
                    <a:bodyPr/>
                    <a:lstStyle/>
                    <a:p>
                      <a:pPr lvl="0">
                        <a:buNone/>
                      </a:pPr>
                      <a:r>
                        <a:rPr lang="en-US" sz="1200" b="1" i="0" u="none" strike="noStrike" noProof="0" dirty="0">
                          <a:solidFill>
                            <a:schemeClr val="bg1"/>
                          </a:solidFill>
                          <a:latin typeface="Calibri"/>
                        </a:rPr>
                        <a:t>Landing outcome</a:t>
                      </a:r>
                      <a:endParaRPr lang="en-US" sz="1200" dirty="0">
                        <a:solidFill>
                          <a:schemeClr val="bg1"/>
                        </a:solidFill>
                      </a:endParaRPr>
                    </a:p>
                  </a:txBody>
                  <a:tcPr/>
                </a:tc>
                <a:extLst>
                  <a:ext uri="{0D108BD9-81ED-4DB2-BD59-A6C34878D82A}">
                    <a16:rowId xmlns:a16="http://schemas.microsoft.com/office/drawing/2014/main" val="2007584391"/>
                  </a:ext>
                </a:extLst>
              </a:tr>
              <a:tr h="465305">
                <a:tc>
                  <a:txBody>
                    <a:bodyPr/>
                    <a:lstStyle/>
                    <a:p>
                      <a:pPr lvl="0">
                        <a:buNone/>
                      </a:pPr>
                      <a:r>
                        <a:rPr lang="en-US" sz="1200" b="0" i="0" u="none" strike="noStrike" noProof="0" dirty="0">
                          <a:solidFill>
                            <a:schemeClr val="bg1"/>
                          </a:solidFill>
                          <a:latin typeface="Calibri"/>
                        </a:rPr>
                        <a:t>2010-06-04</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18:45:00</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F9 v1.0 B0003</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CCAFS LC-40</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Dragon Spacecraft Qualification Unit</a:t>
                      </a:r>
                      <a:endParaRPr lang="en-US" sz="1200" dirty="0">
                        <a:solidFill>
                          <a:schemeClr val="bg1"/>
                        </a:solidFill>
                      </a:endParaRPr>
                    </a:p>
                  </a:txBody>
                  <a:tcPr/>
                </a:tc>
                <a:tc>
                  <a:txBody>
                    <a:bodyPr/>
                    <a:lstStyle/>
                    <a:p>
                      <a:r>
                        <a:rPr lang="en-US" sz="1200" dirty="0">
                          <a:solidFill>
                            <a:schemeClr val="bg1"/>
                          </a:solidFill>
                        </a:rPr>
                        <a:t>0</a:t>
                      </a:r>
                    </a:p>
                  </a:txBody>
                  <a:tcPr/>
                </a:tc>
                <a:tc>
                  <a:txBody>
                    <a:bodyPr/>
                    <a:lstStyle/>
                    <a:p>
                      <a:pPr lvl="0">
                        <a:buNone/>
                      </a:pPr>
                      <a:r>
                        <a:rPr lang="en-US" sz="1200" b="0" i="0" u="none" strike="noStrike" noProof="0" dirty="0">
                          <a:solidFill>
                            <a:schemeClr val="bg1"/>
                          </a:solidFill>
                          <a:latin typeface="Calibri"/>
                        </a:rPr>
                        <a:t>LEO</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SpaceX</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Success</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Failure (parachute)</a:t>
                      </a:r>
                      <a:endParaRPr lang="en-US" sz="1200" dirty="0">
                        <a:solidFill>
                          <a:schemeClr val="bg1"/>
                        </a:solidFill>
                      </a:endParaRPr>
                    </a:p>
                  </a:txBody>
                  <a:tcPr/>
                </a:tc>
                <a:extLst>
                  <a:ext uri="{0D108BD9-81ED-4DB2-BD59-A6C34878D82A}">
                    <a16:rowId xmlns:a16="http://schemas.microsoft.com/office/drawing/2014/main" val="1464120413"/>
                  </a:ext>
                </a:extLst>
              </a:tr>
              <a:tr h="465305">
                <a:tc>
                  <a:txBody>
                    <a:bodyPr/>
                    <a:lstStyle/>
                    <a:p>
                      <a:pPr lvl="0">
                        <a:buNone/>
                      </a:pPr>
                      <a:r>
                        <a:rPr lang="en-US" sz="1200" b="0" i="0" u="none" strike="noStrike" noProof="0" dirty="0">
                          <a:solidFill>
                            <a:schemeClr val="bg1"/>
                          </a:solidFill>
                          <a:latin typeface="Calibri"/>
                        </a:rPr>
                        <a:t>2010-12-08</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15:43:00</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F9 v1.0 B0004</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CCAFS LC-40</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Dragon demo flight C1, two CubeSats, barrel of </a:t>
                      </a:r>
                      <a:r>
                        <a:rPr lang="en-US" sz="1200" b="0" i="0" u="none" strike="noStrike" noProof="0" dirty="0" err="1">
                          <a:solidFill>
                            <a:schemeClr val="bg1"/>
                          </a:solidFill>
                          <a:latin typeface="Calibri"/>
                        </a:rPr>
                        <a:t>Brouere</a:t>
                      </a:r>
                      <a:r>
                        <a:rPr lang="en-US" sz="1200" b="0" i="0" u="none" strike="noStrike" noProof="0" dirty="0">
                          <a:solidFill>
                            <a:schemeClr val="bg1"/>
                          </a:solidFill>
                          <a:latin typeface="Calibri"/>
                        </a:rPr>
                        <a:t> cheese</a:t>
                      </a:r>
                      <a:endParaRPr lang="en-US" sz="1200" dirty="0">
                        <a:solidFill>
                          <a:schemeClr val="bg1"/>
                        </a:solidFill>
                      </a:endParaRPr>
                    </a:p>
                  </a:txBody>
                  <a:tcPr/>
                </a:tc>
                <a:tc>
                  <a:txBody>
                    <a:bodyPr/>
                    <a:lstStyle/>
                    <a:p>
                      <a:r>
                        <a:rPr lang="en-US" sz="1200" dirty="0">
                          <a:solidFill>
                            <a:schemeClr val="bg1"/>
                          </a:solidFill>
                        </a:rPr>
                        <a:t>0</a:t>
                      </a:r>
                    </a:p>
                  </a:txBody>
                  <a:tcPr/>
                </a:tc>
                <a:tc>
                  <a:txBody>
                    <a:bodyPr/>
                    <a:lstStyle/>
                    <a:p>
                      <a:pPr lvl="0">
                        <a:buNone/>
                      </a:pPr>
                      <a:r>
                        <a:rPr lang="en-US" sz="1200" b="0" i="0" u="none" strike="noStrike" noProof="0" dirty="0">
                          <a:solidFill>
                            <a:schemeClr val="bg1"/>
                          </a:solidFill>
                          <a:latin typeface="Calibri"/>
                        </a:rPr>
                        <a:t>LEO (ISS)</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NASA (COTS) NRO</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Success</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Failure (parachute)</a:t>
                      </a:r>
                      <a:endParaRPr lang="en-US" sz="1200" dirty="0">
                        <a:solidFill>
                          <a:schemeClr val="bg1"/>
                        </a:solidFill>
                      </a:endParaRPr>
                    </a:p>
                  </a:txBody>
                  <a:tcPr/>
                </a:tc>
                <a:extLst>
                  <a:ext uri="{0D108BD9-81ED-4DB2-BD59-A6C34878D82A}">
                    <a16:rowId xmlns:a16="http://schemas.microsoft.com/office/drawing/2014/main" val="3938541263"/>
                  </a:ext>
                </a:extLst>
              </a:tr>
              <a:tr h="465305">
                <a:tc>
                  <a:txBody>
                    <a:bodyPr/>
                    <a:lstStyle/>
                    <a:p>
                      <a:pPr lvl="0">
                        <a:buNone/>
                      </a:pPr>
                      <a:r>
                        <a:rPr lang="en-US" sz="1200" b="0" i="0" u="none" strike="noStrike" noProof="0" dirty="0">
                          <a:solidFill>
                            <a:schemeClr val="bg1"/>
                          </a:solidFill>
                          <a:latin typeface="Calibri"/>
                        </a:rPr>
                        <a:t>2012-05-22</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07:44:00</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F9 v1.0 B0005</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CCAFS LC-40</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Dragon demo flight C2</a:t>
                      </a:r>
                      <a:endParaRPr lang="en-US" sz="1200" dirty="0">
                        <a:solidFill>
                          <a:schemeClr val="bg1"/>
                        </a:solidFill>
                      </a:endParaRPr>
                    </a:p>
                  </a:txBody>
                  <a:tcPr/>
                </a:tc>
                <a:tc>
                  <a:txBody>
                    <a:bodyPr/>
                    <a:lstStyle/>
                    <a:p>
                      <a:r>
                        <a:rPr lang="en-US" sz="1200" dirty="0">
                          <a:solidFill>
                            <a:schemeClr val="bg1"/>
                          </a:solidFill>
                        </a:rPr>
                        <a:t>525</a:t>
                      </a:r>
                    </a:p>
                  </a:txBody>
                  <a:tcPr/>
                </a:tc>
                <a:tc>
                  <a:txBody>
                    <a:bodyPr/>
                    <a:lstStyle/>
                    <a:p>
                      <a:pPr lvl="0">
                        <a:buNone/>
                      </a:pPr>
                      <a:r>
                        <a:rPr lang="en-US" sz="1200" b="0" i="0" u="none" strike="noStrike" noProof="0" dirty="0">
                          <a:solidFill>
                            <a:schemeClr val="bg1"/>
                          </a:solidFill>
                          <a:latin typeface="Calibri"/>
                        </a:rPr>
                        <a:t>LEO (ISS)</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NASA (COTS) </a:t>
                      </a:r>
                    </a:p>
                  </a:txBody>
                  <a:tcPr/>
                </a:tc>
                <a:tc>
                  <a:txBody>
                    <a:bodyPr/>
                    <a:lstStyle/>
                    <a:p>
                      <a:pPr lvl="0">
                        <a:buNone/>
                      </a:pPr>
                      <a:r>
                        <a:rPr lang="en-US" sz="1200" b="0" i="0" u="none" strike="noStrike" noProof="0" dirty="0">
                          <a:solidFill>
                            <a:schemeClr val="bg1"/>
                          </a:solidFill>
                          <a:latin typeface="Calibri"/>
                        </a:rPr>
                        <a:t>Success</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No attempt</a:t>
                      </a:r>
                      <a:endParaRPr lang="en-US" sz="1200" dirty="0">
                        <a:solidFill>
                          <a:schemeClr val="bg1"/>
                        </a:solidFill>
                      </a:endParaRPr>
                    </a:p>
                  </a:txBody>
                  <a:tcPr/>
                </a:tc>
                <a:extLst>
                  <a:ext uri="{0D108BD9-81ED-4DB2-BD59-A6C34878D82A}">
                    <a16:rowId xmlns:a16="http://schemas.microsoft.com/office/drawing/2014/main" val="1827667530"/>
                  </a:ext>
                </a:extLst>
              </a:tr>
              <a:tr h="465305">
                <a:tc>
                  <a:txBody>
                    <a:bodyPr/>
                    <a:lstStyle/>
                    <a:p>
                      <a:pPr lvl="0">
                        <a:buNone/>
                      </a:pPr>
                      <a:r>
                        <a:rPr lang="en-US" sz="1200" b="0" i="0" u="none" strike="noStrike" noProof="0" dirty="0">
                          <a:solidFill>
                            <a:schemeClr val="bg1"/>
                          </a:solidFill>
                          <a:latin typeface="Calibri"/>
                        </a:rPr>
                        <a:t>2012-10-08</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00:35:00</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F9 v1.0 B0006</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CCAFS LC-40</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SpaceX CRS-1</a:t>
                      </a:r>
                      <a:endParaRPr lang="en-US" sz="1200" dirty="0">
                        <a:solidFill>
                          <a:schemeClr val="bg1"/>
                        </a:solidFill>
                      </a:endParaRPr>
                    </a:p>
                  </a:txBody>
                  <a:tcPr/>
                </a:tc>
                <a:tc>
                  <a:txBody>
                    <a:bodyPr/>
                    <a:lstStyle/>
                    <a:p>
                      <a:r>
                        <a:rPr lang="en-US" sz="1200" dirty="0">
                          <a:solidFill>
                            <a:schemeClr val="bg1"/>
                          </a:solidFill>
                        </a:rPr>
                        <a:t>500</a:t>
                      </a:r>
                    </a:p>
                  </a:txBody>
                  <a:tcPr/>
                </a:tc>
                <a:tc>
                  <a:txBody>
                    <a:bodyPr/>
                    <a:lstStyle/>
                    <a:p>
                      <a:pPr lvl="0">
                        <a:buNone/>
                      </a:pPr>
                      <a:r>
                        <a:rPr lang="en-US" sz="1200" b="0" i="0" u="none" strike="noStrike" noProof="0" dirty="0">
                          <a:solidFill>
                            <a:schemeClr val="bg1"/>
                          </a:solidFill>
                          <a:latin typeface="Calibri"/>
                        </a:rPr>
                        <a:t>LEO (ISS)</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NASA (CRS)</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Success</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No attempt</a:t>
                      </a:r>
                      <a:endParaRPr lang="en-US" sz="1200" dirty="0">
                        <a:solidFill>
                          <a:schemeClr val="bg1"/>
                        </a:solidFill>
                      </a:endParaRPr>
                    </a:p>
                  </a:txBody>
                  <a:tcPr/>
                </a:tc>
                <a:extLst>
                  <a:ext uri="{0D108BD9-81ED-4DB2-BD59-A6C34878D82A}">
                    <a16:rowId xmlns:a16="http://schemas.microsoft.com/office/drawing/2014/main" val="2444910101"/>
                  </a:ext>
                </a:extLst>
              </a:tr>
              <a:tr h="465305">
                <a:tc>
                  <a:txBody>
                    <a:bodyPr/>
                    <a:lstStyle/>
                    <a:p>
                      <a:pPr lvl="0">
                        <a:buNone/>
                      </a:pPr>
                      <a:r>
                        <a:rPr lang="en-US" sz="1200" b="0" i="0" u="none" strike="noStrike" noProof="0" dirty="0">
                          <a:solidFill>
                            <a:schemeClr val="bg1"/>
                          </a:solidFill>
                          <a:latin typeface="Calibri"/>
                        </a:rPr>
                        <a:t>2013-03-01</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15:10:00</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F9 v1.0 B0007</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CCAFS LC-40</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SpaceX CRS-2</a:t>
                      </a:r>
                      <a:endParaRPr lang="en-US" sz="1200" dirty="0">
                        <a:solidFill>
                          <a:schemeClr val="bg1"/>
                        </a:solidFill>
                      </a:endParaRPr>
                    </a:p>
                  </a:txBody>
                  <a:tcPr/>
                </a:tc>
                <a:tc>
                  <a:txBody>
                    <a:bodyPr/>
                    <a:lstStyle/>
                    <a:p>
                      <a:r>
                        <a:rPr lang="en-US" sz="1200" dirty="0">
                          <a:solidFill>
                            <a:schemeClr val="bg1"/>
                          </a:solidFill>
                        </a:rPr>
                        <a:t>677</a:t>
                      </a:r>
                    </a:p>
                  </a:txBody>
                  <a:tcPr/>
                </a:tc>
                <a:tc>
                  <a:txBody>
                    <a:bodyPr/>
                    <a:lstStyle/>
                    <a:p>
                      <a:pPr lvl="0">
                        <a:buNone/>
                      </a:pPr>
                      <a:r>
                        <a:rPr lang="en-US" sz="1200" b="0" i="0" u="none" strike="noStrike" noProof="0" dirty="0">
                          <a:solidFill>
                            <a:schemeClr val="bg1"/>
                          </a:solidFill>
                          <a:latin typeface="Calibri"/>
                        </a:rPr>
                        <a:t>LEO (ISS)</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NASA (CRS)</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Success</a:t>
                      </a:r>
                      <a:endParaRPr lang="en-US" sz="1200" dirty="0">
                        <a:solidFill>
                          <a:schemeClr val="bg1"/>
                        </a:solidFill>
                      </a:endParaRPr>
                    </a:p>
                  </a:txBody>
                  <a:tcPr/>
                </a:tc>
                <a:tc>
                  <a:txBody>
                    <a:bodyPr/>
                    <a:lstStyle/>
                    <a:p>
                      <a:pPr lvl="0">
                        <a:buNone/>
                      </a:pPr>
                      <a:r>
                        <a:rPr lang="en-US" sz="1200" b="0" i="0" u="none" strike="noStrike" noProof="0" dirty="0">
                          <a:solidFill>
                            <a:schemeClr val="bg1"/>
                          </a:solidFill>
                          <a:latin typeface="Calibri"/>
                        </a:rPr>
                        <a:t>No attempt</a:t>
                      </a:r>
                      <a:endParaRPr lang="en-US" sz="1200" dirty="0">
                        <a:solidFill>
                          <a:schemeClr val="bg1"/>
                        </a:solidFill>
                      </a:endParaRPr>
                    </a:p>
                  </a:txBody>
                  <a:tcPr/>
                </a:tc>
                <a:extLst>
                  <a:ext uri="{0D108BD9-81ED-4DB2-BD59-A6C34878D82A}">
                    <a16:rowId xmlns:a16="http://schemas.microsoft.com/office/drawing/2014/main" val="2758933226"/>
                  </a:ext>
                </a:extLst>
              </a:tr>
            </a:tbl>
          </a:graphicData>
        </a:graphic>
      </p:graphicFrame>
      <p:sp>
        <p:nvSpPr>
          <p:cNvPr id="12" name="TextBox 11">
            <a:extLst>
              <a:ext uri="{FF2B5EF4-FFF2-40B4-BE49-F238E27FC236}">
                <a16:creationId xmlns:a16="http://schemas.microsoft.com/office/drawing/2014/main" id="{4EAF3AA3-953F-4879-983E-EAF3943A6604}"/>
              </a:ext>
            </a:extLst>
          </p:cNvPr>
          <p:cNvSpPr txBox="1"/>
          <p:nvPr/>
        </p:nvSpPr>
        <p:spPr>
          <a:xfrm>
            <a:off x="217323" y="4482904"/>
            <a:ext cx="1168591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cs typeface="Calibri"/>
              </a:rPr>
              <a:t>SQL Query</a:t>
            </a:r>
            <a:endParaRPr lang="en-US" dirty="0">
              <a:solidFill>
                <a:schemeClr val="bg1"/>
              </a:solidFill>
              <a:cs typeface="Calibri"/>
            </a:endParaRPr>
          </a:p>
          <a:p>
            <a:pPr marL="285750" indent="-285750">
              <a:buFont typeface="Arial"/>
              <a:buChar char="•"/>
            </a:pPr>
            <a:endParaRPr lang="en-US" dirty="0">
              <a:solidFill>
                <a:schemeClr val="bg1"/>
              </a:solidFill>
              <a:cs typeface="Calibri"/>
            </a:endParaRPr>
          </a:p>
          <a:p>
            <a:pPr marL="285750" indent="-285750">
              <a:buFont typeface="Arial"/>
              <a:buChar char="•"/>
            </a:pPr>
            <a:r>
              <a:rPr lang="en-US">
                <a:solidFill>
                  <a:schemeClr val="bg1"/>
                </a:solidFill>
                <a:cs typeface="Calibri"/>
              </a:rPr>
              <a:t>Select all  columns from SPACEXTBL where  LAUNCH_SITE like 'CCA' and display limited to 5 rows.</a:t>
            </a:r>
            <a:endParaRPr lang="en-US" dirty="0">
              <a:solidFill>
                <a:schemeClr val="bg1"/>
              </a:solidFill>
              <a:cs typeface="Calibri"/>
            </a:endParaRPr>
          </a:p>
          <a:p>
            <a:endParaRPr lang="en-US" dirty="0">
              <a:solidFill>
                <a:schemeClr val="bg1"/>
              </a:solidFill>
              <a:cs typeface="Calibri"/>
            </a:endParaRPr>
          </a:p>
        </p:txBody>
      </p:sp>
    </p:spTree>
    <p:extLst>
      <p:ext uri="{BB962C8B-B14F-4D97-AF65-F5344CB8AC3E}">
        <p14:creationId xmlns:p14="http://schemas.microsoft.com/office/powerpoint/2010/main" val="1766406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2" name="Title 1">
            <a:extLst>
              <a:ext uri="{FF2B5EF4-FFF2-40B4-BE49-F238E27FC236}">
                <a16:creationId xmlns:a16="http://schemas.microsoft.com/office/drawing/2014/main" id="{15620792-1E17-4DE7-B9FA-2FF5F91C6D85}"/>
              </a:ext>
            </a:extLst>
          </p:cNvPr>
          <p:cNvSpPr>
            <a:spLocks noGrp="1"/>
          </p:cNvSpPr>
          <p:nvPr>
            <p:ph type="title"/>
          </p:nvPr>
        </p:nvSpPr>
        <p:spPr/>
        <p:txBody>
          <a:bodyPr/>
          <a:lstStyle/>
          <a:p>
            <a:r>
              <a:rPr lang="en-US" dirty="0">
                <a:solidFill>
                  <a:schemeClr val="accent6"/>
                </a:solidFill>
                <a:cs typeface="Calibri Light"/>
              </a:rPr>
              <a:t>Total Payload Mass</a:t>
            </a:r>
            <a:endParaRPr lang="en-US" dirty="0">
              <a:solidFill>
                <a:schemeClr val="accent6"/>
              </a:solidFill>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effectLst>
            <a:outerShdw blurRad="50800" dist="38100" dir="2700000" algn="tl" rotWithShape="0">
              <a:prstClr val="black">
                <a:alpha val="40000"/>
              </a:prstClr>
            </a:outerShdw>
          </a:effectLst>
        </p:spPr>
        <p:txBody>
          <a:bodyPr vert="horz" lIns="91440" tIns="45720" rIns="91440" bIns="45720" rtlCol="0" anchor="t">
            <a:normAutofit/>
          </a:bodyPr>
          <a:lstStyle/>
          <a:p>
            <a:pPr marL="342900" indent="-342900"/>
            <a:r>
              <a:rPr lang="en-US" dirty="0">
                <a:solidFill>
                  <a:schemeClr val="bg1"/>
                </a:solidFill>
                <a:cs typeface="Calibri"/>
              </a:rPr>
              <a:t>The total payload carried by boosters from NASA is 99980 KG.</a:t>
            </a:r>
            <a:endParaRPr lang="en-US" sz="2800" dirty="0">
              <a:solidFill>
                <a:schemeClr val="bg1"/>
              </a:solidFill>
              <a:cs typeface="Calibri"/>
            </a:endParaRPr>
          </a:p>
          <a:p>
            <a:pPr marL="342900" indent="-342900">
              <a:buFont typeface="Arial" panose="020B0604020202020204" pitchFamily="34" charset="0"/>
              <a:buChar char="•"/>
            </a:pPr>
            <a:endParaRPr lang="en-US" dirty="0">
              <a:solidFill>
                <a:schemeClr val="bg1"/>
              </a:solidFill>
              <a:cs typeface="Calibri"/>
            </a:endParaRPr>
          </a:p>
          <a:p>
            <a:pPr marL="342900" indent="-342900"/>
            <a:r>
              <a:rPr lang="en-US" dirty="0">
                <a:solidFill>
                  <a:schemeClr val="bg1"/>
                </a:solidFill>
                <a:cs typeface="Calibri"/>
              </a:rPr>
              <a:t>SQL Query</a:t>
            </a:r>
          </a:p>
          <a:p>
            <a:pPr marL="800100" lvl="1" indent="-342900"/>
            <a:r>
              <a:rPr lang="en-US" sz="2800" dirty="0">
                <a:solidFill>
                  <a:schemeClr val="bg1"/>
                </a:solidFill>
                <a:cs typeface="Calibri"/>
              </a:rPr>
              <a:t>Using the function SUM ,we get the total in the column </a:t>
            </a:r>
            <a:r>
              <a:rPr lang="en-US" sz="2800" dirty="0">
                <a:solidFill>
                  <a:schemeClr val="bg1"/>
                </a:solidFill>
                <a:ea typeface="+mn-lt"/>
                <a:cs typeface="+mn-lt"/>
              </a:rPr>
              <a:t>PAYLOAD_MASS__KG_</a:t>
            </a:r>
            <a:endParaRPr lang="en-US" sz="2800" dirty="0">
              <a:solidFill>
                <a:schemeClr val="bg1"/>
              </a:solidFill>
              <a:cs typeface="Calibri"/>
            </a:endParaRPr>
          </a:p>
          <a:p>
            <a:pPr marL="800100" lvl="1" indent="-342900"/>
            <a:r>
              <a:rPr lang="en-US" sz="2800" dirty="0">
                <a:solidFill>
                  <a:schemeClr val="bg1"/>
                </a:solidFill>
                <a:cs typeface="Calibri"/>
              </a:rPr>
              <a:t>The WHERE clause filters the dataset to only perform calculation on  Customer NASA</a:t>
            </a:r>
          </a:p>
          <a:p>
            <a:pPr marL="1143000" lvl="1" indent="-342900">
              <a:buFont typeface="Arial" panose="020B0604020202020204" pitchFamily="34" charset="0"/>
              <a:buChar char="•"/>
            </a:pPr>
            <a:endParaRPr lang="en-US" dirty="0">
              <a:solidFill>
                <a:srgbClr val="FFFFFF"/>
              </a:solidFill>
              <a:cs typeface="Calibri"/>
            </a:endParaRPr>
          </a:p>
          <a:p>
            <a:pPr marL="800100" lvl="1" algn="just"/>
            <a:endParaRPr lang="en-US">
              <a:solidFill>
                <a:srgbClr val="FFFFFF"/>
              </a:solidFill>
              <a:cs typeface="Calibri"/>
            </a:endParaRPr>
          </a:p>
          <a:p>
            <a:pPr marL="1143000" lvl="1" indent="-342900" algn="just"/>
            <a:endParaRPr lang="en-US" dirty="0">
              <a:solidFill>
                <a:srgbClr val="FFFFFF"/>
              </a:solidFill>
              <a:cs typeface="Calibri"/>
            </a:endParaRPr>
          </a:p>
          <a:p>
            <a:pPr marL="1143000" lvl="1" indent="-342900"/>
            <a:endParaRPr lang="en-US" dirty="0">
              <a:solidFill>
                <a:srgbClr val="FFFFFF"/>
              </a:solidFill>
              <a:cs typeface="Calibri"/>
            </a:endParaRPr>
          </a:p>
          <a:p>
            <a:pPr marL="285750" indent="-285750" algn="ctr">
              <a:buFont typeface="Arial"/>
            </a:pPr>
            <a:endParaRPr lang="en-US" dirty="0">
              <a:solidFill>
                <a:srgbClr val="000000"/>
              </a:solidFill>
              <a:cs typeface="Calibri"/>
            </a:endParaRPr>
          </a:p>
          <a:p>
            <a:pPr algn="ctr"/>
            <a:endParaRPr lang="en-US" dirty="0">
              <a:solidFill>
                <a:srgbClr val="FFFFFF"/>
              </a:solidFill>
              <a:cs typeface="Calibri"/>
            </a:endParaRPr>
          </a:p>
        </p:txBody>
      </p:sp>
    </p:spTree>
    <p:extLst>
      <p:ext uri="{BB962C8B-B14F-4D97-AF65-F5344CB8AC3E}">
        <p14:creationId xmlns:p14="http://schemas.microsoft.com/office/powerpoint/2010/main" val="1372334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2" name="Title 1">
            <a:extLst>
              <a:ext uri="{FF2B5EF4-FFF2-40B4-BE49-F238E27FC236}">
                <a16:creationId xmlns:a16="http://schemas.microsoft.com/office/drawing/2014/main" id="{15620792-1E17-4DE7-B9FA-2FF5F91C6D85}"/>
              </a:ext>
            </a:extLst>
          </p:cNvPr>
          <p:cNvSpPr>
            <a:spLocks noGrp="1"/>
          </p:cNvSpPr>
          <p:nvPr>
            <p:ph type="title"/>
          </p:nvPr>
        </p:nvSpPr>
        <p:spPr/>
        <p:txBody>
          <a:bodyPr/>
          <a:lstStyle/>
          <a:p>
            <a:r>
              <a:rPr lang="en-US" dirty="0">
                <a:solidFill>
                  <a:schemeClr val="accent6"/>
                </a:solidFill>
                <a:cs typeface="Calibri Light"/>
              </a:rPr>
              <a:t>Average Payload Mass by F9 v1.1</a:t>
            </a:r>
            <a:endParaRPr lang="en-US" dirty="0">
              <a:solidFill>
                <a:schemeClr val="accent6"/>
              </a:solidFill>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effectLst>
            <a:outerShdw blurRad="50800" dist="38100" dir="2700000" algn="tl" rotWithShape="0">
              <a:prstClr val="black">
                <a:alpha val="40000"/>
              </a:prstClr>
            </a:outerShdw>
          </a:effectLst>
        </p:spPr>
        <p:txBody>
          <a:bodyPr vert="horz" lIns="91440" tIns="45720" rIns="91440" bIns="45720" rtlCol="0" anchor="t">
            <a:normAutofit/>
          </a:bodyPr>
          <a:lstStyle/>
          <a:p>
            <a:pPr marL="342900" indent="-342900"/>
            <a:r>
              <a:rPr lang="en-US" dirty="0">
                <a:solidFill>
                  <a:schemeClr val="bg1"/>
                </a:solidFill>
                <a:cs typeface="Calibri"/>
              </a:rPr>
              <a:t>The average payload mass carried by booster version F9 v1.1 is:</a:t>
            </a:r>
          </a:p>
          <a:p>
            <a:pPr marL="0" indent="0">
              <a:buNone/>
            </a:pPr>
            <a:r>
              <a:rPr lang="en-US" dirty="0">
                <a:solidFill>
                  <a:schemeClr val="bg1"/>
                </a:solidFill>
                <a:cs typeface="Calibri"/>
              </a:rPr>
              <a:t>     2534 KG</a:t>
            </a:r>
          </a:p>
          <a:p>
            <a:pPr marL="342900" indent="-342900"/>
            <a:r>
              <a:rPr lang="en-US" dirty="0">
                <a:solidFill>
                  <a:schemeClr val="bg1"/>
                </a:solidFill>
                <a:cs typeface="Calibri"/>
              </a:rPr>
              <a:t>SQL Query</a:t>
            </a:r>
          </a:p>
          <a:p>
            <a:pPr marL="800100" lvl="1" indent="-342900"/>
            <a:r>
              <a:rPr lang="en-US" sz="2800" dirty="0">
                <a:solidFill>
                  <a:schemeClr val="bg1"/>
                </a:solidFill>
                <a:cs typeface="Calibri"/>
              </a:rPr>
              <a:t>Using the function AVG ,we get the average in the column </a:t>
            </a:r>
            <a:r>
              <a:rPr lang="en-US" sz="2800" dirty="0">
                <a:solidFill>
                  <a:schemeClr val="bg1"/>
                </a:solidFill>
                <a:ea typeface="+mn-lt"/>
                <a:cs typeface="+mn-lt"/>
              </a:rPr>
              <a:t>PAYLOAD_MASS__KG_</a:t>
            </a:r>
            <a:endParaRPr lang="en-US" sz="2800" dirty="0">
              <a:solidFill>
                <a:schemeClr val="bg1"/>
              </a:solidFill>
              <a:cs typeface="Calibri"/>
            </a:endParaRPr>
          </a:p>
          <a:p>
            <a:pPr marL="685800"/>
            <a:r>
              <a:rPr lang="en-US" sz="2800" dirty="0">
                <a:solidFill>
                  <a:schemeClr val="bg1"/>
                </a:solidFill>
                <a:cs typeface="Calibri"/>
              </a:rPr>
              <a:t>The WHERE clause filters the dataset to only perform calculation </a:t>
            </a:r>
            <a:r>
              <a:rPr lang="en-US" sz="2800">
                <a:solidFill>
                  <a:schemeClr val="bg1"/>
                </a:solidFill>
                <a:cs typeface="Calibri"/>
              </a:rPr>
              <a:t>on  </a:t>
            </a:r>
            <a:r>
              <a:rPr lang="en-US">
                <a:solidFill>
                  <a:schemeClr val="bg1"/>
                </a:solidFill>
                <a:ea typeface="+mn-lt"/>
                <a:cs typeface="+mn-lt"/>
              </a:rPr>
              <a:t>Booster version</a:t>
            </a:r>
            <a:r>
              <a:rPr lang="en-US" dirty="0">
                <a:solidFill>
                  <a:schemeClr val="bg1"/>
                </a:solidFill>
                <a:ea typeface="+mn-lt"/>
                <a:cs typeface="+mn-lt"/>
              </a:rPr>
              <a:t> F9 v1.1</a:t>
            </a:r>
          </a:p>
          <a:p>
            <a:pPr marL="800100" lvl="1" indent="-342900"/>
            <a:endParaRPr lang="en-US" sz="2800">
              <a:ea typeface="+mn-lt"/>
              <a:cs typeface="+mn-lt"/>
            </a:endParaRPr>
          </a:p>
          <a:p>
            <a:pPr marL="1143000" lvl="1" indent="-342900">
              <a:buFont typeface="Arial" panose="020B0604020202020204" pitchFamily="34" charset="0"/>
              <a:buChar char="•"/>
            </a:pPr>
            <a:endParaRPr lang="en-US" dirty="0">
              <a:solidFill>
                <a:srgbClr val="FFFFFF"/>
              </a:solidFill>
              <a:cs typeface="Calibri"/>
            </a:endParaRPr>
          </a:p>
          <a:p>
            <a:pPr marL="800100" lvl="1" algn="just"/>
            <a:endParaRPr lang="en-US">
              <a:solidFill>
                <a:srgbClr val="FFFFFF"/>
              </a:solidFill>
              <a:cs typeface="Calibri"/>
            </a:endParaRPr>
          </a:p>
          <a:p>
            <a:pPr marL="1143000" lvl="1" indent="-342900" algn="just"/>
            <a:endParaRPr lang="en-US" dirty="0">
              <a:solidFill>
                <a:srgbClr val="FFFFFF"/>
              </a:solidFill>
              <a:cs typeface="Calibri"/>
            </a:endParaRPr>
          </a:p>
          <a:p>
            <a:pPr marL="1143000" lvl="1" indent="-342900"/>
            <a:endParaRPr lang="en-US" dirty="0">
              <a:solidFill>
                <a:srgbClr val="FFFFFF"/>
              </a:solidFill>
              <a:cs typeface="Calibri"/>
            </a:endParaRPr>
          </a:p>
          <a:p>
            <a:pPr marL="285750" indent="-285750" algn="ctr">
              <a:buFont typeface="Arial"/>
            </a:pPr>
            <a:endParaRPr lang="en-US" dirty="0">
              <a:solidFill>
                <a:srgbClr val="000000"/>
              </a:solidFill>
              <a:cs typeface="Calibri"/>
            </a:endParaRPr>
          </a:p>
          <a:p>
            <a:pPr algn="ctr"/>
            <a:endParaRPr lang="en-US" dirty="0">
              <a:solidFill>
                <a:srgbClr val="FFFFFF"/>
              </a:solidFill>
              <a:cs typeface="Calibri"/>
            </a:endParaRPr>
          </a:p>
        </p:txBody>
      </p:sp>
    </p:spTree>
    <p:extLst>
      <p:ext uri="{BB962C8B-B14F-4D97-AF65-F5344CB8AC3E}">
        <p14:creationId xmlns:p14="http://schemas.microsoft.com/office/powerpoint/2010/main" val="3323065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2" name="Title 1">
            <a:extLst>
              <a:ext uri="{FF2B5EF4-FFF2-40B4-BE49-F238E27FC236}">
                <a16:creationId xmlns:a16="http://schemas.microsoft.com/office/drawing/2014/main" id="{15620792-1E17-4DE7-B9FA-2FF5F91C6D85}"/>
              </a:ext>
            </a:extLst>
          </p:cNvPr>
          <p:cNvSpPr>
            <a:spLocks noGrp="1"/>
          </p:cNvSpPr>
          <p:nvPr>
            <p:ph type="title"/>
          </p:nvPr>
        </p:nvSpPr>
        <p:spPr/>
        <p:txBody>
          <a:bodyPr/>
          <a:lstStyle/>
          <a:p>
            <a:r>
              <a:rPr lang="en-US">
                <a:solidFill>
                  <a:schemeClr val="accent6"/>
                </a:solidFill>
                <a:ea typeface="+mj-lt"/>
                <a:cs typeface="+mj-lt"/>
              </a:rPr>
              <a:t>First Successful Ground Landing Date</a:t>
            </a:r>
            <a:endParaRPr lang="en-US">
              <a:solidFill>
                <a:schemeClr val="accent6"/>
              </a:solidFill>
            </a:endParaRPr>
          </a:p>
          <a:p>
            <a:endParaRPr lang="en-US" dirty="0">
              <a:cs typeface="Calibri Light"/>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effectLst>
            <a:outerShdw blurRad="50800" dist="38100" dir="2700000" algn="tl" rotWithShape="0">
              <a:prstClr val="black">
                <a:alpha val="40000"/>
              </a:prstClr>
            </a:outerShdw>
          </a:effectLst>
        </p:spPr>
        <p:txBody>
          <a:bodyPr vert="horz" lIns="91440" tIns="45720" rIns="91440" bIns="45720" rtlCol="0" anchor="t">
            <a:normAutofit/>
          </a:bodyPr>
          <a:lstStyle/>
          <a:p>
            <a:r>
              <a:rPr lang="en-US" dirty="0">
                <a:solidFill>
                  <a:schemeClr val="bg1"/>
                </a:solidFill>
                <a:ea typeface="+mn-lt"/>
                <a:cs typeface="+mn-lt"/>
              </a:rPr>
              <a:t>The date of the first successful landing outcome on ground pad was</a:t>
            </a:r>
            <a:endParaRPr lang="en-US" dirty="0">
              <a:solidFill>
                <a:schemeClr val="bg1"/>
              </a:solidFill>
              <a:cs typeface="Calibri"/>
            </a:endParaRPr>
          </a:p>
          <a:p>
            <a:pPr marL="0" indent="0">
              <a:buNone/>
            </a:pPr>
            <a:r>
              <a:rPr lang="en-US" dirty="0">
                <a:solidFill>
                  <a:schemeClr val="bg1"/>
                </a:solidFill>
                <a:cs typeface="Calibri"/>
              </a:rPr>
              <a:t>    achieved in 2015-12-22</a:t>
            </a:r>
          </a:p>
          <a:p>
            <a:pPr marL="342900" indent="-342900">
              <a:buFont typeface="Arial" panose="020B0604020202020204" pitchFamily="34" charset="0"/>
              <a:buChar char="•"/>
            </a:pPr>
            <a:endParaRPr lang="en-US" dirty="0">
              <a:solidFill>
                <a:schemeClr val="bg1"/>
              </a:solidFill>
              <a:cs typeface="Calibri"/>
            </a:endParaRPr>
          </a:p>
          <a:p>
            <a:pPr marL="342900" indent="-342900"/>
            <a:r>
              <a:rPr lang="en-US" dirty="0">
                <a:solidFill>
                  <a:schemeClr val="bg1"/>
                </a:solidFill>
                <a:cs typeface="Calibri"/>
              </a:rPr>
              <a:t>SQL Query</a:t>
            </a:r>
          </a:p>
          <a:p>
            <a:pPr marL="800100" lvl="1" indent="-342900"/>
            <a:r>
              <a:rPr lang="en-US" sz="2800" dirty="0">
                <a:solidFill>
                  <a:schemeClr val="bg1"/>
                </a:solidFill>
                <a:cs typeface="Calibri"/>
              </a:rPr>
              <a:t>Using the function MIN, we get the minimum date in the column </a:t>
            </a:r>
            <a:r>
              <a:rPr lang="en-US" sz="2800" dirty="0">
                <a:solidFill>
                  <a:schemeClr val="bg1"/>
                </a:solidFill>
                <a:ea typeface="+mn-lt"/>
                <a:cs typeface="+mn-lt"/>
              </a:rPr>
              <a:t>DATE</a:t>
            </a:r>
            <a:endParaRPr lang="en-US" sz="2800" dirty="0">
              <a:solidFill>
                <a:schemeClr val="bg1"/>
              </a:solidFill>
              <a:cs typeface="Calibri"/>
            </a:endParaRPr>
          </a:p>
          <a:p>
            <a:pPr marL="800100" lvl="1" indent="-342900"/>
            <a:r>
              <a:rPr lang="en-US" sz="2800" dirty="0">
                <a:solidFill>
                  <a:schemeClr val="bg1"/>
                </a:solidFill>
                <a:cs typeface="Calibri"/>
              </a:rPr>
              <a:t>The WHERE clause filters the dataset to only perform calculation on  </a:t>
            </a:r>
            <a:r>
              <a:rPr lang="en-US" sz="2800" dirty="0">
                <a:solidFill>
                  <a:schemeClr val="bg1"/>
                </a:solidFill>
                <a:ea typeface="+mn-lt"/>
                <a:cs typeface="+mn-lt"/>
              </a:rPr>
              <a:t>Success (ground pad)</a:t>
            </a:r>
          </a:p>
          <a:p>
            <a:pPr marL="1143000" lvl="1" indent="-342900">
              <a:buFont typeface="Arial" panose="020B0604020202020204" pitchFamily="34" charset="0"/>
              <a:buChar char="•"/>
            </a:pPr>
            <a:endParaRPr lang="en-US" dirty="0">
              <a:solidFill>
                <a:srgbClr val="FFFFFF"/>
              </a:solidFill>
              <a:cs typeface="Calibri"/>
            </a:endParaRPr>
          </a:p>
          <a:p>
            <a:pPr marL="800100" lvl="1" algn="just"/>
            <a:endParaRPr lang="en-US">
              <a:solidFill>
                <a:srgbClr val="FFFFFF"/>
              </a:solidFill>
              <a:cs typeface="Calibri"/>
            </a:endParaRPr>
          </a:p>
          <a:p>
            <a:pPr marL="1143000" lvl="1" indent="-342900" algn="just"/>
            <a:endParaRPr lang="en-US" dirty="0">
              <a:solidFill>
                <a:srgbClr val="FFFFFF"/>
              </a:solidFill>
              <a:cs typeface="Calibri"/>
            </a:endParaRPr>
          </a:p>
          <a:p>
            <a:pPr marL="1143000" lvl="1" indent="-342900"/>
            <a:endParaRPr lang="en-US" dirty="0">
              <a:solidFill>
                <a:srgbClr val="FFFFFF"/>
              </a:solidFill>
              <a:cs typeface="Calibri"/>
            </a:endParaRPr>
          </a:p>
          <a:p>
            <a:pPr marL="285750" indent="-285750" algn="ctr">
              <a:buFont typeface="Arial"/>
            </a:pPr>
            <a:endParaRPr lang="en-US" dirty="0">
              <a:solidFill>
                <a:srgbClr val="000000"/>
              </a:solidFill>
              <a:cs typeface="Calibri"/>
            </a:endParaRPr>
          </a:p>
          <a:p>
            <a:pPr algn="ctr"/>
            <a:endParaRPr lang="en-US" dirty="0">
              <a:solidFill>
                <a:srgbClr val="FFFFFF"/>
              </a:solidFill>
              <a:cs typeface="Calibri"/>
            </a:endParaRPr>
          </a:p>
        </p:txBody>
      </p:sp>
    </p:spTree>
    <p:extLst>
      <p:ext uri="{BB962C8B-B14F-4D97-AF65-F5344CB8AC3E}">
        <p14:creationId xmlns:p14="http://schemas.microsoft.com/office/powerpoint/2010/main" val="1128069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8" name="Rectangle 4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16ED1A2-6AB2-48A2-ABA1-98ACA098769B}"/>
              </a:ext>
            </a:extLst>
          </p:cNvPr>
          <p:cNvSpPr>
            <a:spLocks noGrp="1"/>
          </p:cNvSpPr>
          <p:nvPr>
            <p:ph type="body" idx="1"/>
          </p:nvPr>
        </p:nvSpPr>
        <p:spPr>
          <a:xfrm>
            <a:off x="2408" y="1277612"/>
            <a:ext cx="10058400" cy="5400261"/>
          </a:xfrm>
          <a:effectLst>
            <a:outerShdw blurRad="50800" dist="38100" dir="2700000" algn="tl" rotWithShape="0">
              <a:prstClr val="black">
                <a:alpha val="40000"/>
              </a:prstClr>
            </a:outerShdw>
          </a:effectLst>
        </p:spPr>
        <p:txBody>
          <a:bodyPr vert="horz" lIns="91440" tIns="45720" rIns="91440" bIns="45720" rtlCol="0" anchor="t">
            <a:normAutofit fontScale="85000" lnSpcReduction="20000"/>
          </a:bodyPr>
          <a:lstStyle/>
          <a:p>
            <a:pPr marL="342900" indent="-342900">
              <a:lnSpc>
                <a:spcPct val="100000"/>
              </a:lnSpc>
              <a:spcAft>
                <a:spcPts val="800"/>
              </a:spcAft>
              <a:buFont typeface="Arial,Sans-Serif" panose="020B0604020202020204" pitchFamily="34" charset="0"/>
              <a:buChar char="•"/>
            </a:pPr>
            <a:endParaRPr lang="en-US" sz="1800" dirty="0">
              <a:solidFill>
                <a:schemeClr val="bg1"/>
              </a:solidFill>
              <a:ea typeface="+mn-lt"/>
              <a:cs typeface="+mn-lt"/>
            </a:endParaRPr>
          </a:p>
          <a:p>
            <a:pPr marL="342900" indent="-342900">
              <a:lnSpc>
                <a:spcPct val="100000"/>
              </a:lnSpc>
              <a:spcAft>
                <a:spcPts val="800"/>
              </a:spcAft>
              <a:buFont typeface="Arial,Sans-Serif" panose="020B0604020202020204" pitchFamily="34" charset="0"/>
              <a:buChar char="•"/>
            </a:pPr>
            <a:r>
              <a:rPr lang="en-US" sz="1800" b="1" dirty="0">
                <a:solidFill>
                  <a:schemeClr val="bg1"/>
                </a:solidFill>
                <a:ea typeface="+mn-lt"/>
                <a:cs typeface="+mn-lt"/>
              </a:rPr>
              <a:t>Summary of methodologies</a:t>
            </a:r>
            <a:endParaRPr lang="en-US" sz="1800" dirty="0">
              <a:solidFill>
                <a:schemeClr val="bg1"/>
              </a:solidFill>
              <a:ea typeface="+mn-lt"/>
              <a:cs typeface="+mn-lt"/>
            </a:endParaRPr>
          </a:p>
          <a:p>
            <a:pPr marL="342900" indent="-342900">
              <a:lnSpc>
                <a:spcPct val="100000"/>
              </a:lnSpc>
              <a:spcAft>
                <a:spcPts val="800"/>
              </a:spcAft>
              <a:buFont typeface="Arial,Sans-Serif" panose="020B0604020202020204" pitchFamily="34" charset="0"/>
              <a:buChar char="•"/>
            </a:pPr>
            <a:r>
              <a:rPr lang="en-US" sz="1800" dirty="0">
                <a:solidFill>
                  <a:schemeClr val="bg1"/>
                </a:solidFill>
                <a:ea typeface="+mn-lt"/>
                <a:cs typeface="+mn-lt"/>
              </a:rPr>
              <a:t>  Data collection</a:t>
            </a:r>
            <a:endParaRPr lang="en-US" dirty="0">
              <a:solidFill>
                <a:schemeClr val="bg1"/>
              </a:solidFill>
              <a:ea typeface="+mn-lt"/>
              <a:cs typeface="+mn-lt"/>
            </a:endParaRPr>
          </a:p>
          <a:p>
            <a:pPr marL="342900" indent="-342900">
              <a:lnSpc>
                <a:spcPct val="100000"/>
              </a:lnSpc>
              <a:spcAft>
                <a:spcPts val="800"/>
              </a:spcAft>
              <a:buFont typeface="Arial,Sans-Serif" panose="020B0604020202020204" pitchFamily="34" charset="0"/>
              <a:buChar char="•"/>
            </a:pPr>
            <a:r>
              <a:rPr lang="en-US" sz="1800" dirty="0">
                <a:solidFill>
                  <a:schemeClr val="bg1"/>
                </a:solidFill>
                <a:ea typeface="+mn-lt"/>
                <a:cs typeface="+mn-lt"/>
              </a:rPr>
              <a:t>  Data wrangling</a:t>
            </a:r>
            <a:endParaRPr lang="en-US" dirty="0">
              <a:solidFill>
                <a:schemeClr val="bg1"/>
              </a:solidFill>
              <a:cs typeface="Calibri"/>
            </a:endParaRPr>
          </a:p>
          <a:p>
            <a:pPr marL="342900" indent="-342900">
              <a:lnSpc>
                <a:spcPct val="100000"/>
              </a:lnSpc>
              <a:spcAft>
                <a:spcPts val="800"/>
              </a:spcAft>
              <a:buFont typeface="Arial,Sans-Serif" panose="020B0604020202020204" pitchFamily="34" charset="0"/>
              <a:buChar char="•"/>
            </a:pPr>
            <a:r>
              <a:rPr lang="en-US" sz="1800" dirty="0">
                <a:solidFill>
                  <a:schemeClr val="bg1"/>
                </a:solidFill>
                <a:ea typeface="+mn-lt"/>
                <a:cs typeface="+mn-lt"/>
              </a:rPr>
              <a:t>  EDA with data visualization</a:t>
            </a:r>
          </a:p>
          <a:p>
            <a:pPr marL="342900" indent="-342900">
              <a:lnSpc>
                <a:spcPct val="100000"/>
              </a:lnSpc>
              <a:spcAft>
                <a:spcPts val="800"/>
              </a:spcAft>
              <a:buFont typeface="Arial,Sans-Serif" panose="020B0604020202020204" pitchFamily="34" charset="0"/>
              <a:buChar char="•"/>
            </a:pPr>
            <a:r>
              <a:rPr lang="en-US" sz="1800" dirty="0">
                <a:solidFill>
                  <a:schemeClr val="bg1"/>
                </a:solidFill>
                <a:ea typeface="+mn-lt"/>
                <a:cs typeface="+mn-lt"/>
              </a:rPr>
              <a:t>  EDA with SQL</a:t>
            </a:r>
          </a:p>
          <a:p>
            <a:pPr marL="342900" indent="-342900">
              <a:lnSpc>
                <a:spcPct val="100000"/>
              </a:lnSpc>
              <a:spcAft>
                <a:spcPts val="800"/>
              </a:spcAft>
              <a:buFont typeface="Arial,Sans-Serif" panose="020B0604020202020204" pitchFamily="34" charset="0"/>
              <a:buChar char="•"/>
            </a:pPr>
            <a:r>
              <a:rPr lang="en-US" sz="1800" dirty="0">
                <a:solidFill>
                  <a:schemeClr val="bg1"/>
                </a:solidFill>
                <a:ea typeface="+mn-lt"/>
                <a:cs typeface="+mn-lt"/>
              </a:rPr>
              <a:t>  Building an interactive map with folium</a:t>
            </a:r>
          </a:p>
          <a:p>
            <a:pPr marL="342900" indent="-342900">
              <a:lnSpc>
                <a:spcPct val="100000"/>
              </a:lnSpc>
              <a:spcAft>
                <a:spcPts val="800"/>
              </a:spcAft>
              <a:buFont typeface="Arial,Sans-Serif" panose="020B0604020202020204" pitchFamily="34" charset="0"/>
              <a:buChar char="•"/>
            </a:pPr>
            <a:r>
              <a:rPr lang="en-US" sz="1800" dirty="0">
                <a:solidFill>
                  <a:schemeClr val="bg1"/>
                </a:solidFill>
                <a:ea typeface="+mn-lt"/>
                <a:cs typeface="+mn-lt"/>
              </a:rPr>
              <a:t>  Building a Dashboard with </a:t>
            </a:r>
            <a:r>
              <a:rPr lang="en-US" sz="1800" dirty="0" err="1">
                <a:solidFill>
                  <a:schemeClr val="bg1"/>
                </a:solidFill>
                <a:ea typeface="+mn-lt"/>
                <a:cs typeface="+mn-lt"/>
              </a:rPr>
              <a:t>Plotly</a:t>
            </a:r>
            <a:r>
              <a:rPr lang="en-US" sz="1800" dirty="0">
                <a:solidFill>
                  <a:schemeClr val="bg1"/>
                </a:solidFill>
                <a:ea typeface="+mn-lt"/>
                <a:cs typeface="+mn-lt"/>
              </a:rPr>
              <a:t> dash</a:t>
            </a:r>
          </a:p>
          <a:p>
            <a:pPr marL="342900" indent="-342900">
              <a:lnSpc>
                <a:spcPct val="100000"/>
              </a:lnSpc>
              <a:spcAft>
                <a:spcPts val="800"/>
              </a:spcAft>
              <a:buFont typeface="Arial,Sans-Serif" panose="020B0604020202020204" pitchFamily="34" charset="0"/>
              <a:buChar char="•"/>
            </a:pPr>
            <a:r>
              <a:rPr lang="en-US" sz="1800" dirty="0">
                <a:solidFill>
                  <a:schemeClr val="bg1"/>
                </a:solidFill>
                <a:ea typeface="+mn-lt"/>
                <a:cs typeface="+mn-lt"/>
              </a:rPr>
              <a:t>  Predictive analysis (Classification)</a:t>
            </a:r>
          </a:p>
          <a:p>
            <a:pPr marL="285750" indent="-285750">
              <a:lnSpc>
                <a:spcPct val="100000"/>
              </a:lnSpc>
              <a:spcAft>
                <a:spcPts val="800"/>
              </a:spcAft>
              <a:buChar char="•"/>
            </a:pPr>
            <a:r>
              <a:rPr lang="en-US" sz="1800" b="1" dirty="0">
                <a:solidFill>
                  <a:schemeClr val="bg1"/>
                </a:solidFill>
                <a:ea typeface="+mn-lt"/>
                <a:cs typeface="+mn-lt"/>
              </a:rPr>
              <a:t>Summary of all results</a:t>
            </a:r>
          </a:p>
          <a:p>
            <a:pPr marL="457200" indent="-457200">
              <a:lnSpc>
                <a:spcPct val="100000"/>
              </a:lnSpc>
              <a:spcAft>
                <a:spcPts val="800"/>
              </a:spcAft>
              <a:buFont typeface="Arial,Sans-Serif" panose="020B0604020202020204" pitchFamily="34" charset="0"/>
              <a:buChar char="•"/>
            </a:pPr>
            <a:r>
              <a:rPr lang="en-US" sz="1800" dirty="0">
                <a:solidFill>
                  <a:schemeClr val="bg1"/>
                </a:solidFill>
                <a:ea typeface="+mn-lt"/>
                <a:cs typeface="+mn-lt"/>
              </a:rPr>
              <a:t>Exploratory data analysis results</a:t>
            </a:r>
          </a:p>
          <a:p>
            <a:pPr marL="457200" indent="-457200">
              <a:lnSpc>
                <a:spcPct val="100000"/>
              </a:lnSpc>
              <a:spcAft>
                <a:spcPts val="800"/>
              </a:spcAft>
              <a:buFont typeface="Arial,Sans-Serif" panose="020B0604020202020204" pitchFamily="34" charset="0"/>
              <a:buChar char="•"/>
            </a:pPr>
            <a:r>
              <a:rPr lang="en-US" sz="1800" dirty="0">
                <a:solidFill>
                  <a:schemeClr val="bg1"/>
                </a:solidFill>
                <a:ea typeface="+mn-lt"/>
                <a:cs typeface="+mn-lt"/>
              </a:rPr>
              <a:t>Interactive analytics</a:t>
            </a:r>
          </a:p>
          <a:p>
            <a:pPr marL="457200" indent="-457200">
              <a:lnSpc>
                <a:spcPct val="100000"/>
              </a:lnSpc>
              <a:spcAft>
                <a:spcPts val="800"/>
              </a:spcAft>
              <a:buFont typeface="Arial,Sans-Serif" panose="020B0604020202020204" pitchFamily="34" charset="0"/>
              <a:buChar char="•"/>
            </a:pPr>
            <a:r>
              <a:rPr lang="en-US" sz="1800" dirty="0">
                <a:solidFill>
                  <a:schemeClr val="bg1"/>
                </a:solidFill>
                <a:ea typeface="+mn-lt"/>
                <a:cs typeface="+mn-lt"/>
              </a:rPr>
              <a:t>Predictive analysis</a:t>
            </a:r>
          </a:p>
          <a:p>
            <a:pPr marL="342900" indent="-342900">
              <a:buChar char="•"/>
            </a:pPr>
            <a:endParaRPr lang="en-US" dirty="0">
              <a:solidFill>
                <a:schemeClr val="bg1"/>
              </a:solidFill>
              <a:cs typeface="Calibri"/>
            </a:endParaRPr>
          </a:p>
          <a:p>
            <a:pPr marL="285750" indent="-285750" algn="ctr">
              <a:buFont typeface="Arial"/>
              <a:buChar char="•"/>
            </a:pPr>
            <a:endParaRPr lang="en-US" dirty="0">
              <a:solidFill>
                <a:srgbClr val="000000"/>
              </a:solidFill>
              <a:cs typeface="Calibri"/>
            </a:endParaRPr>
          </a:p>
          <a:p>
            <a:pPr algn="ctr"/>
            <a:endParaRPr lang="en-US" dirty="0">
              <a:solidFill>
                <a:srgbClr val="FFFFFF"/>
              </a:solidFill>
              <a:cs typeface="Calibri"/>
            </a:endParaRPr>
          </a:p>
        </p:txBody>
      </p:sp>
      <p:sp>
        <p:nvSpPr>
          <p:cNvPr id="9" name="TextBox 8">
            <a:extLst>
              <a:ext uri="{FF2B5EF4-FFF2-40B4-BE49-F238E27FC236}">
                <a16:creationId xmlns:a16="http://schemas.microsoft.com/office/drawing/2014/main" id="{181ADCD0-4ACA-40AC-AAB4-A0D1EC1D31ED}"/>
              </a:ext>
            </a:extLst>
          </p:cNvPr>
          <p:cNvSpPr txBox="1"/>
          <p:nvPr/>
        </p:nvSpPr>
        <p:spPr>
          <a:xfrm>
            <a:off x="202103" y="-137887"/>
            <a:ext cx="5207791" cy="854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ct val="0"/>
              </a:spcBef>
              <a:buFont typeface="Arial"/>
              <a:buChar char="•"/>
            </a:pPr>
            <a:endParaRPr lang="en-US" sz="1700" dirty="0">
              <a:solidFill>
                <a:schemeClr val="bg1"/>
              </a:solidFill>
              <a:ea typeface="+mn-lt"/>
              <a:cs typeface="+mn-lt"/>
            </a:endParaRPr>
          </a:p>
          <a:p>
            <a:pPr>
              <a:lnSpc>
                <a:spcPct val="90000"/>
              </a:lnSpc>
              <a:spcBef>
                <a:spcPct val="0"/>
              </a:spcBef>
            </a:pPr>
            <a:endParaRPr lang="en-US" dirty="0">
              <a:ea typeface="+mn-lt"/>
              <a:cs typeface="+mn-lt"/>
            </a:endParaRPr>
          </a:p>
          <a:p>
            <a:r>
              <a:rPr lang="en-US" dirty="0">
                <a:cs typeface="Calibri"/>
              </a:rPr>
              <a:t>         </a:t>
            </a:r>
          </a:p>
        </p:txBody>
      </p:sp>
      <p:sp>
        <p:nvSpPr>
          <p:cNvPr id="10" name="TextBox 9">
            <a:extLst>
              <a:ext uri="{FF2B5EF4-FFF2-40B4-BE49-F238E27FC236}">
                <a16:creationId xmlns:a16="http://schemas.microsoft.com/office/drawing/2014/main" id="{5D0E9413-2B28-494D-83EE-33FC8B7E554C}"/>
              </a:ext>
            </a:extLst>
          </p:cNvPr>
          <p:cNvSpPr txBox="1"/>
          <p:nvPr/>
        </p:nvSpPr>
        <p:spPr>
          <a:xfrm>
            <a:off x="2995158" y="245193"/>
            <a:ext cx="43981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chemeClr val="bg1"/>
                </a:solidFill>
                <a:ea typeface="+mn-lt"/>
                <a:cs typeface="+mn-lt"/>
              </a:rPr>
              <a:t>EXECUTIVE SUMMARY</a:t>
            </a:r>
            <a:endParaRPr lang="en-US" sz="3600">
              <a:solidFill>
                <a:schemeClr val="bg1"/>
              </a:solidFill>
            </a:endParaRPr>
          </a:p>
          <a:p>
            <a:pPr algn="l"/>
            <a:endParaRPr lang="en-US"/>
          </a:p>
        </p:txBody>
      </p:sp>
      <p:sp>
        <p:nvSpPr>
          <p:cNvPr id="11" name="TextBox 10">
            <a:extLst>
              <a:ext uri="{FF2B5EF4-FFF2-40B4-BE49-F238E27FC236}">
                <a16:creationId xmlns:a16="http://schemas.microsoft.com/office/drawing/2014/main" id="{D7A6A2C6-665C-42D5-B2AE-016FA5580019}"/>
              </a:ext>
            </a:extLst>
          </p:cNvPr>
          <p:cNvSpPr txBox="1"/>
          <p:nvPr/>
        </p:nvSpPr>
        <p:spPr>
          <a:xfrm>
            <a:off x="6641306" y="2105025"/>
            <a:ext cx="39338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a:p>
            <a:pPr algn="l"/>
            <a:endParaRPr lang="en-US"/>
          </a:p>
        </p:txBody>
      </p:sp>
      <p:pic>
        <p:nvPicPr>
          <p:cNvPr id="2" name="Graphic 4" descr="Checklist with solid fill">
            <a:extLst>
              <a:ext uri="{FF2B5EF4-FFF2-40B4-BE49-F238E27FC236}">
                <a16:creationId xmlns:a16="http://schemas.microsoft.com/office/drawing/2014/main" id="{43AE7195-B5B4-490A-8003-F07E37FA0C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2838" y="1850366"/>
            <a:ext cx="3531078" cy="2711569"/>
          </a:xfrm>
          <a:prstGeom prst="rect">
            <a:avLst/>
          </a:prstGeom>
        </p:spPr>
      </p:pic>
    </p:spTree>
    <p:extLst>
      <p:ext uri="{BB962C8B-B14F-4D97-AF65-F5344CB8AC3E}">
        <p14:creationId xmlns:p14="http://schemas.microsoft.com/office/powerpoint/2010/main" val="759906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2" name="Title 1">
            <a:extLst>
              <a:ext uri="{FF2B5EF4-FFF2-40B4-BE49-F238E27FC236}">
                <a16:creationId xmlns:a16="http://schemas.microsoft.com/office/drawing/2014/main" id="{15620792-1E17-4DE7-B9FA-2FF5F91C6D85}"/>
              </a:ext>
            </a:extLst>
          </p:cNvPr>
          <p:cNvSpPr>
            <a:spLocks noGrp="1"/>
          </p:cNvSpPr>
          <p:nvPr>
            <p:ph type="title"/>
          </p:nvPr>
        </p:nvSpPr>
        <p:spPr>
          <a:xfrm>
            <a:off x="148087" y="365125"/>
            <a:ext cx="11910203" cy="1325563"/>
          </a:xfrm>
        </p:spPr>
        <p:txBody>
          <a:bodyPr/>
          <a:lstStyle/>
          <a:p>
            <a:r>
              <a:rPr lang="en-US" sz="3200">
                <a:solidFill>
                  <a:schemeClr val="accent6"/>
                </a:solidFill>
                <a:ea typeface="+mj-lt"/>
                <a:cs typeface="+mj-lt"/>
              </a:rPr>
              <a:t>Successful Drone Ship Landing with Payload between 4000 and 6000</a:t>
            </a:r>
            <a:endParaRPr lang="en-US" sz="3200">
              <a:solidFill>
                <a:schemeClr val="accent6"/>
              </a:solidFill>
            </a:endParaRPr>
          </a:p>
          <a:p>
            <a:endParaRPr lang="en-US" dirty="0">
              <a:cs typeface="Calibri Light"/>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xfrm>
            <a:off x="242888" y="1123157"/>
            <a:ext cx="11110912" cy="5672930"/>
          </a:xfrm>
          <a:effectLst>
            <a:outerShdw blurRad="50800" dist="38100" dir="2700000" algn="tl" rotWithShape="0">
              <a:prstClr val="black">
                <a:alpha val="40000"/>
              </a:prstClr>
            </a:outerShdw>
          </a:effectLst>
        </p:spPr>
        <p:txBody>
          <a:bodyPr vert="horz" lIns="91440" tIns="45720" rIns="91440" bIns="45720" rtlCol="0" anchor="t">
            <a:normAutofit fontScale="85000" lnSpcReduction="10000"/>
          </a:bodyPr>
          <a:lstStyle/>
          <a:p>
            <a:pPr marL="342900" indent="-342900">
              <a:lnSpc>
                <a:spcPct val="160000"/>
              </a:lnSpc>
            </a:pPr>
            <a:r>
              <a:rPr lang="en-US" sz="3200">
                <a:solidFill>
                  <a:schemeClr val="bg1"/>
                </a:solidFill>
              </a:rPr>
              <a:t>The names of the boosters which have success in drone ship and have payload mass greater than 4000 but less than 6000 are:</a:t>
            </a:r>
            <a:endParaRPr lang="en-US" sz="3200">
              <a:solidFill>
                <a:schemeClr val="bg1"/>
              </a:solidFill>
              <a:cs typeface="Calibri"/>
            </a:endParaRPr>
          </a:p>
          <a:p>
            <a:pPr lvl="1">
              <a:lnSpc>
                <a:spcPct val="160000"/>
              </a:lnSpc>
            </a:pPr>
            <a:r>
              <a:rPr lang="en-US" sz="3200">
                <a:solidFill>
                  <a:schemeClr val="bg1"/>
                </a:solidFill>
                <a:ea typeface="+mn-lt"/>
                <a:cs typeface="+mn-lt"/>
              </a:rPr>
              <a:t>F9 FT B1032.1</a:t>
            </a:r>
            <a:endParaRPr lang="en-US" sz="3200">
              <a:solidFill>
                <a:schemeClr val="bg1"/>
              </a:solidFill>
              <a:cs typeface="Calibri"/>
            </a:endParaRPr>
          </a:p>
          <a:p>
            <a:pPr lvl="1">
              <a:lnSpc>
                <a:spcPct val="160000"/>
              </a:lnSpc>
            </a:pPr>
            <a:r>
              <a:rPr lang="en-US" sz="3200">
                <a:solidFill>
                  <a:schemeClr val="bg1"/>
                </a:solidFill>
                <a:ea typeface="+mn-lt"/>
                <a:cs typeface="+mn-lt"/>
              </a:rPr>
              <a:t>F9 B4 B1040.1</a:t>
            </a:r>
            <a:endParaRPr lang="en-US" sz="3200">
              <a:solidFill>
                <a:schemeClr val="bg1"/>
              </a:solidFill>
              <a:cs typeface="Calibri"/>
            </a:endParaRPr>
          </a:p>
          <a:p>
            <a:pPr lvl="1">
              <a:lnSpc>
                <a:spcPct val="160000"/>
              </a:lnSpc>
            </a:pPr>
            <a:r>
              <a:rPr lang="en-US" sz="3200">
                <a:solidFill>
                  <a:schemeClr val="bg1"/>
                </a:solidFill>
                <a:ea typeface="+mn-lt"/>
                <a:cs typeface="+mn-lt"/>
              </a:rPr>
              <a:t>F9 B4 B1043.1</a:t>
            </a:r>
            <a:endParaRPr lang="en-US" sz="3200">
              <a:solidFill>
                <a:schemeClr val="bg1"/>
              </a:solidFill>
              <a:cs typeface="Calibri" panose="020F0502020204030204"/>
            </a:endParaRPr>
          </a:p>
          <a:p>
            <a:pPr marL="342900" indent="-342900">
              <a:lnSpc>
                <a:spcPct val="150000"/>
              </a:lnSpc>
            </a:pPr>
            <a:r>
              <a:rPr lang="en-US" dirty="0">
                <a:solidFill>
                  <a:schemeClr val="bg1"/>
                </a:solidFill>
                <a:cs typeface="Calibri"/>
              </a:rPr>
              <a:t>SQL Query</a:t>
            </a:r>
          </a:p>
          <a:p>
            <a:pPr marL="800100" lvl="1" indent="-342900">
              <a:lnSpc>
                <a:spcPct val="150000"/>
              </a:lnSpc>
            </a:pPr>
            <a:r>
              <a:rPr lang="en-US" sz="2800">
                <a:solidFill>
                  <a:schemeClr val="bg1"/>
                </a:solidFill>
                <a:cs typeface="Calibri"/>
              </a:rPr>
              <a:t>SELECT only the </a:t>
            </a:r>
            <a:r>
              <a:rPr lang="en-US" sz="2800">
                <a:solidFill>
                  <a:schemeClr val="bg1"/>
                </a:solidFill>
                <a:ea typeface="+mn-lt"/>
                <a:cs typeface="+mn-lt"/>
              </a:rPr>
              <a:t>BOOSTER_VERSION column</a:t>
            </a:r>
          </a:p>
          <a:p>
            <a:pPr marL="800100" lvl="1" indent="-342900">
              <a:lnSpc>
                <a:spcPct val="150000"/>
              </a:lnSpc>
            </a:pPr>
            <a:r>
              <a:rPr lang="en-US" sz="2800">
                <a:solidFill>
                  <a:schemeClr val="bg1"/>
                </a:solidFill>
                <a:cs typeface="Calibri"/>
              </a:rPr>
              <a:t>The WHERE clause filters the dataset to </a:t>
            </a:r>
            <a:r>
              <a:rPr lang="en-US" sz="2800">
                <a:solidFill>
                  <a:schemeClr val="bg1"/>
                </a:solidFill>
                <a:ea typeface="+mn-lt"/>
                <a:cs typeface="+mn-lt"/>
              </a:rPr>
              <a:t>LANDING__OUTCOME like 'Success (ground pad)' </a:t>
            </a:r>
            <a:r>
              <a:rPr lang="en-US" sz="2800" b="1">
                <a:solidFill>
                  <a:schemeClr val="bg1"/>
                </a:solidFill>
                <a:ea typeface="+mn-lt"/>
                <a:cs typeface="+mn-lt"/>
              </a:rPr>
              <a:t>and</a:t>
            </a:r>
            <a:r>
              <a:rPr lang="en-US" sz="2800">
                <a:solidFill>
                  <a:schemeClr val="bg1"/>
                </a:solidFill>
                <a:ea typeface="+mn-lt"/>
                <a:cs typeface="+mn-lt"/>
              </a:rPr>
              <a:t> PAYLOAD_MASS__KG_ between 4000 </a:t>
            </a:r>
            <a:r>
              <a:rPr lang="en-US" sz="2800" b="1">
                <a:solidFill>
                  <a:schemeClr val="bg1"/>
                </a:solidFill>
                <a:ea typeface="+mn-lt"/>
                <a:cs typeface="+mn-lt"/>
              </a:rPr>
              <a:t>and</a:t>
            </a:r>
            <a:r>
              <a:rPr lang="en-US" sz="2800">
                <a:solidFill>
                  <a:schemeClr val="bg1"/>
                </a:solidFill>
                <a:ea typeface="+mn-lt"/>
                <a:cs typeface="+mn-lt"/>
              </a:rPr>
              <a:t> 6000</a:t>
            </a:r>
            <a:endParaRPr lang="en-US" sz="2800" dirty="0">
              <a:solidFill>
                <a:schemeClr val="bg1"/>
              </a:solidFill>
              <a:ea typeface="+mn-lt"/>
              <a:cs typeface="+mn-lt"/>
            </a:endParaRPr>
          </a:p>
          <a:p>
            <a:pPr marL="1143000" lvl="1" indent="-342900">
              <a:buFont typeface="Arial" panose="020B0604020202020204" pitchFamily="34" charset="0"/>
              <a:buChar char="•"/>
            </a:pPr>
            <a:endParaRPr lang="en-US" dirty="0">
              <a:solidFill>
                <a:srgbClr val="FFFFFF"/>
              </a:solidFill>
              <a:cs typeface="Calibri"/>
            </a:endParaRPr>
          </a:p>
          <a:p>
            <a:pPr marL="800100" lvl="1" algn="just"/>
            <a:endParaRPr lang="en-US">
              <a:solidFill>
                <a:srgbClr val="FFFFFF"/>
              </a:solidFill>
              <a:cs typeface="Calibri"/>
            </a:endParaRPr>
          </a:p>
          <a:p>
            <a:pPr marL="1143000" lvl="1" indent="-342900" algn="just"/>
            <a:endParaRPr lang="en-US" dirty="0">
              <a:solidFill>
                <a:srgbClr val="FFFFFF"/>
              </a:solidFill>
              <a:cs typeface="Calibri"/>
            </a:endParaRPr>
          </a:p>
          <a:p>
            <a:pPr marL="1143000" lvl="1" indent="-342900"/>
            <a:endParaRPr lang="en-US" dirty="0">
              <a:solidFill>
                <a:srgbClr val="FFFFFF"/>
              </a:solidFill>
              <a:cs typeface="Calibri"/>
            </a:endParaRPr>
          </a:p>
          <a:p>
            <a:pPr marL="285750" indent="-285750" algn="ctr">
              <a:buFont typeface="Arial"/>
            </a:pPr>
            <a:endParaRPr lang="en-US" dirty="0">
              <a:solidFill>
                <a:srgbClr val="000000"/>
              </a:solidFill>
              <a:cs typeface="Calibri"/>
            </a:endParaRPr>
          </a:p>
          <a:p>
            <a:pPr algn="ctr"/>
            <a:endParaRPr lang="en-US" dirty="0">
              <a:solidFill>
                <a:srgbClr val="FFFFFF"/>
              </a:solidFill>
              <a:cs typeface="Calibri"/>
            </a:endParaRPr>
          </a:p>
        </p:txBody>
      </p:sp>
    </p:spTree>
    <p:extLst>
      <p:ext uri="{BB962C8B-B14F-4D97-AF65-F5344CB8AC3E}">
        <p14:creationId xmlns:p14="http://schemas.microsoft.com/office/powerpoint/2010/main" val="438070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2" name="Title 1">
            <a:extLst>
              <a:ext uri="{FF2B5EF4-FFF2-40B4-BE49-F238E27FC236}">
                <a16:creationId xmlns:a16="http://schemas.microsoft.com/office/drawing/2014/main" id="{15620792-1E17-4DE7-B9FA-2FF5F91C6D85}"/>
              </a:ext>
            </a:extLst>
          </p:cNvPr>
          <p:cNvSpPr>
            <a:spLocks noGrp="1"/>
          </p:cNvSpPr>
          <p:nvPr>
            <p:ph type="title"/>
          </p:nvPr>
        </p:nvSpPr>
        <p:spPr>
          <a:xfrm>
            <a:off x="248729" y="1199012"/>
            <a:ext cx="11910203" cy="434167"/>
          </a:xfrm>
        </p:spPr>
        <p:txBody>
          <a:bodyPr>
            <a:normAutofit fontScale="90000"/>
          </a:bodyPr>
          <a:lstStyle/>
          <a:p>
            <a:r>
              <a:rPr lang="en-US" sz="3600">
                <a:solidFill>
                  <a:schemeClr val="accent6"/>
                </a:solidFill>
                <a:ea typeface="+mj-lt"/>
                <a:cs typeface="+mj-lt"/>
              </a:rPr>
              <a:t>Total Number of Successful and Failure Mission Outcomes</a:t>
            </a:r>
            <a:endParaRPr lang="en-US" sz="3600">
              <a:solidFill>
                <a:schemeClr val="accent6"/>
              </a:solidFill>
            </a:endParaRPr>
          </a:p>
          <a:p>
            <a:endParaRPr lang="en-US" sz="3200" dirty="0">
              <a:solidFill>
                <a:schemeClr val="accent6"/>
              </a:solidFill>
              <a:cs typeface="Calibri Light"/>
            </a:endParaRPr>
          </a:p>
          <a:p>
            <a:endParaRPr lang="en-US" dirty="0">
              <a:cs typeface="Calibri Light"/>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xfrm>
            <a:off x="242888" y="1123157"/>
            <a:ext cx="11110912" cy="5672930"/>
          </a:xfrm>
          <a:effectLst>
            <a:outerShdw blurRad="50800" dist="38100" dir="2700000" algn="tl" rotWithShape="0">
              <a:prstClr val="black">
                <a:alpha val="40000"/>
              </a:prstClr>
            </a:outerShdw>
          </a:effectLst>
        </p:spPr>
        <p:txBody>
          <a:bodyPr vert="horz" lIns="91440" tIns="45720" rIns="91440" bIns="45720" rtlCol="0" anchor="t">
            <a:normAutofit lnSpcReduction="10000"/>
          </a:bodyPr>
          <a:lstStyle/>
          <a:p>
            <a:pPr marL="342900" indent="-342900">
              <a:lnSpc>
                <a:spcPct val="160000"/>
              </a:lnSpc>
            </a:pPr>
            <a:r>
              <a:rPr lang="en-US" sz="3200">
                <a:solidFill>
                  <a:schemeClr val="bg1"/>
                </a:solidFill>
                <a:ea typeface="+mn-lt"/>
                <a:cs typeface="+mn-lt"/>
              </a:rPr>
              <a:t>The total number of successful and failure mission outcomes :</a:t>
            </a:r>
          </a:p>
          <a:p>
            <a:pPr marL="342900" indent="-342900">
              <a:lnSpc>
                <a:spcPct val="150000"/>
              </a:lnSpc>
            </a:pPr>
            <a:endParaRPr lang="en-US" dirty="0">
              <a:solidFill>
                <a:schemeClr val="bg1"/>
              </a:solidFill>
              <a:cs typeface="Calibri"/>
            </a:endParaRPr>
          </a:p>
          <a:p>
            <a:pPr marL="342900" indent="-342900">
              <a:lnSpc>
                <a:spcPct val="150000"/>
              </a:lnSpc>
            </a:pPr>
            <a:endParaRPr lang="en-US" dirty="0">
              <a:solidFill>
                <a:schemeClr val="bg1"/>
              </a:solidFill>
              <a:cs typeface="Calibri"/>
            </a:endParaRPr>
          </a:p>
          <a:p>
            <a:pPr marL="342900" indent="-342900">
              <a:lnSpc>
                <a:spcPct val="150000"/>
              </a:lnSpc>
            </a:pPr>
            <a:r>
              <a:rPr lang="en-US">
                <a:solidFill>
                  <a:schemeClr val="bg1"/>
                </a:solidFill>
                <a:cs typeface="Calibri"/>
              </a:rPr>
              <a:t>SQL Query</a:t>
            </a:r>
            <a:endParaRPr lang="en-US">
              <a:solidFill>
                <a:schemeClr val="bg1"/>
              </a:solidFill>
            </a:endParaRPr>
          </a:p>
          <a:p>
            <a:pPr marL="800100" lvl="1" indent="-342900">
              <a:lnSpc>
                <a:spcPct val="150000"/>
              </a:lnSpc>
            </a:pPr>
            <a:r>
              <a:rPr lang="en-US" sz="2800">
                <a:solidFill>
                  <a:schemeClr val="bg1"/>
                </a:solidFill>
                <a:cs typeface="Calibri"/>
              </a:rPr>
              <a:t>SELECT only the </a:t>
            </a:r>
            <a:r>
              <a:rPr lang="en-US" sz="2800">
                <a:solidFill>
                  <a:schemeClr val="bg1"/>
                </a:solidFill>
                <a:ea typeface="+mn-lt"/>
                <a:cs typeface="+mn-lt"/>
              </a:rPr>
              <a:t>BOOSTER_VERSION column</a:t>
            </a:r>
          </a:p>
          <a:p>
            <a:pPr marL="800100" lvl="1" indent="-342900">
              <a:lnSpc>
                <a:spcPct val="150000"/>
              </a:lnSpc>
            </a:pPr>
            <a:r>
              <a:rPr lang="en-US" sz="2800">
                <a:solidFill>
                  <a:schemeClr val="bg1"/>
                </a:solidFill>
                <a:cs typeface="Calibri"/>
              </a:rPr>
              <a:t>The WHERE clause filters the dataset to </a:t>
            </a:r>
            <a:r>
              <a:rPr lang="en-US" sz="2800">
                <a:solidFill>
                  <a:schemeClr val="bg1"/>
                </a:solidFill>
                <a:ea typeface="+mn-lt"/>
                <a:cs typeface="+mn-lt"/>
              </a:rPr>
              <a:t>LANDING__OUTCOME like 'Success (ground pad)' </a:t>
            </a:r>
            <a:r>
              <a:rPr lang="en-US" sz="2800" b="1">
                <a:solidFill>
                  <a:schemeClr val="bg1"/>
                </a:solidFill>
                <a:ea typeface="+mn-lt"/>
                <a:cs typeface="+mn-lt"/>
              </a:rPr>
              <a:t>and</a:t>
            </a:r>
            <a:r>
              <a:rPr lang="en-US" sz="2800">
                <a:solidFill>
                  <a:schemeClr val="bg1"/>
                </a:solidFill>
                <a:ea typeface="+mn-lt"/>
                <a:cs typeface="+mn-lt"/>
              </a:rPr>
              <a:t> PAYLOAD_MASS__KG_ between 4000 </a:t>
            </a:r>
            <a:r>
              <a:rPr lang="en-US" sz="2800" b="1">
                <a:solidFill>
                  <a:schemeClr val="bg1"/>
                </a:solidFill>
                <a:ea typeface="+mn-lt"/>
                <a:cs typeface="+mn-lt"/>
              </a:rPr>
              <a:t>and</a:t>
            </a:r>
            <a:r>
              <a:rPr lang="en-US" sz="2800" dirty="0">
                <a:solidFill>
                  <a:schemeClr val="bg1"/>
                </a:solidFill>
                <a:ea typeface="+mn-lt"/>
                <a:cs typeface="+mn-lt"/>
              </a:rPr>
              <a:t> </a:t>
            </a:r>
            <a:r>
              <a:rPr lang="en-US" sz="2800">
                <a:solidFill>
                  <a:schemeClr val="bg1"/>
                </a:solidFill>
                <a:ea typeface="+mn-lt"/>
                <a:cs typeface="+mn-lt"/>
              </a:rPr>
              <a:t>6000</a:t>
            </a:r>
            <a:endParaRPr lang="en-US" sz="2800" dirty="0">
              <a:solidFill>
                <a:schemeClr val="bg1"/>
              </a:solidFill>
              <a:ea typeface="+mn-lt"/>
              <a:cs typeface="+mn-lt"/>
            </a:endParaRPr>
          </a:p>
          <a:p>
            <a:pPr marL="1143000" lvl="1" indent="-342900">
              <a:buFont typeface="Arial" panose="020B0604020202020204" pitchFamily="34" charset="0"/>
              <a:buChar char="•"/>
            </a:pPr>
            <a:endParaRPr lang="en-US" dirty="0">
              <a:solidFill>
                <a:srgbClr val="FFFFFF"/>
              </a:solidFill>
              <a:cs typeface="Calibri"/>
            </a:endParaRPr>
          </a:p>
          <a:p>
            <a:pPr marL="800100" lvl="1" algn="just"/>
            <a:endParaRPr lang="en-US">
              <a:solidFill>
                <a:srgbClr val="FFFFFF"/>
              </a:solidFill>
              <a:cs typeface="Calibri"/>
            </a:endParaRPr>
          </a:p>
          <a:p>
            <a:pPr marL="1143000" lvl="1" indent="-342900" algn="just"/>
            <a:endParaRPr lang="en-US" dirty="0">
              <a:solidFill>
                <a:srgbClr val="FFFFFF"/>
              </a:solidFill>
              <a:cs typeface="Calibri"/>
            </a:endParaRPr>
          </a:p>
          <a:p>
            <a:pPr marL="1143000" lvl="1" indent="-342900"/>
            <a:endParaRPr lang="en-US" dirty="0">
              <a:solidFill>
                <a:srgbClr val="FFFFFF"/>
              </a:solidFill>
              <a:cs typeface="Calibri"/>
            </a:endParaRPr>
          </a:p>
          <a:p>
            <a:pPr marL="285750" indent="-285750" algn="ctr">
              <a:buFont typeface="Arial"/>
            </a:pPr>
            <a:endParaRPr lang="en-US" dirty="0">
              <a:solidFill>
                <a:srgbClr val="000000"/>
              </a:solidFill>
              <a:cs typeface="Calibri"/>
            </a:endParaRPr>
          </a:p>
          <a:p>
            <a:pPr algn="ctr"/>
            <a:endParaRPr lang="en-US" dirty="0">
              <a:solidFill>
                <a:srgbClr val="FFFFFF"/>
              </a:solidFill>
              <a:cs typeface="Calibri"/>
            </a:endParaRPr>
          </a:p>
        </p:txBody>
      </p:sp>
      <p:graphicFrame>
        <p:nvGraphicFramePr>
          <p:cNvPr id="5" name="Table 5">
            <a:extLst>
              <a:ext uri="{FF2B5EF4-FFF2-40B4-BE49-F238E27FC236}">
                <a16:creationId xmlns:a16="http://schemas.microsoft.com/office/drawing/2014/main" id="{6968730F-A20D-469A-8EAD-7559980ADA43}"/>
              </a:ext>
            </a:extLst>
          </p:cNvPr>
          <p:cNvGraphicFramePr>
            <a:graphicFrameLocks noGrp="1"/>
          </p:cNvGraphicFramePr>
          <p:nvPr>
            <p:extLst>
              <p:ext uri="{D42A27DB-BD31-4B8C-83A1-F6EECF244321}">
                <p14:modId xmlns:p14="http://schemas.microsoft.com/office/powerpoint/2010/main" val="3245933569"/>
              </p:ext>
            </p:extLst>
          </p:nvPr>
        </p:nvGraphicFramePr>
        <p:xfrm>
          <a:off x="760850" y="1886942"/>
          <a:ext cx="7025634" cy="1483360"/>
        </p:xfrm>
        <a:graphic>
          <a:graphicData uri="http://schemas.openxmlformats.org/drawingml/2006/table">
            <a:tbl>
              <a:tblPr firstRow="1" bandRow="1">
                <a:tableStyleId>{2D5ABB26-0587-4C30-8999-92F81FD0307C}</a:tableStyleId>
              </a:tblPr>
              <a:tblGrid>
                <a:gridCol w="3512817">
                  <a:extLst>
                    <a:ext uri="{9D8B030D-6E8A-4147-A177-3AD203B41FA5}">
                      <a16:colId xmlns:a16="http://schemas.microsoft.com/office/drawing/2014/main" val="3875450908"/>
                    </a:ext>
                  </a:extLst>
                </a:gridCol>
                <a:gridCol w="3512817">
                  <a:extLst>
                    <a:ext uri="{9D8B030D-6E8A-4147-A177-3AD203B41FA5}">
                      <a16:colId xmlns:a16="http://schemas.microsoft.com/office/drawing/2014/main" val="3727258847"/>
                    </a:ext>
                  </a:extLst>
                </a:gridCol>
              </a:tblGrid>
              <a:tr h="370840">
                <a:tc>
                  <a:txBody>
                    <a:bodyPr/>
                    <a:lstStyle/>
                    <a:p>
                      <a:pPr lvl="0">
                        <a:buNone/>
                      </a:pPr>
                      <a:r>
                        <a:rPr lang="en-US">
                          <a:solidFill>
                            <a:schemeClr val="bg1"/>
                          </a:solidFill>
                        </a:rPr>
                        <a:t>Mission Outcome</a:t>
                      </a:r>
                      <a:endParaRPr lang="en-US" dirty="0">
                        <a:solidFill>
                          <a:schemeClr val="bg1"/>
                        </a:solidFill>
                      </a:endParaRPr>
                    </a:p>
                  </a:txBody>
                  <a:tcPr/>
                </a:tc>
                <a:tc>
                  <a:txBody>
                    <a:bodyPr/>
                    <a:lstStyle/>
                    <a:p>
                      <a:r>
                        <a:rPr lang="en-US">
                          <a:solidFill>
                            <a:schemeClr val="bg1"/>
                          </a:solidFill>
                        </a:rPr>
                        <a:t>Success or Failure</a:t>
                      </a:r>
                      <a:endParaRPr lang="en-US" dirty="0">
                        <a:solidFill>
                          <a:schemeClr val="bg1"/>
                        </a:solidFill>
                      </a:endParaRPr>
                    </a:p>
                  </a:txBody>
                  <a:tcPr/>
                </a:tc>
                <a:extLst>
                  <a:ext uri="{0D108BD9-81ED-4DB2-BD59-A6C34878D82A}">
                    <a16:rowId xmlns:a16="http://schemas.microsoft.com/office/drawing/2014/main" val="3627091336"/>
                  </a:ext>
                </a:extLst>
              </a:tr>
              <a:tr h="370840">
                <a:tc>
                  <a:txBody>
                    <a:bodyPr/>
                    <a:lstStyle/>
                    <a:p>
                      <a:pPr lvl="0" algn="l">
                        <a:lnSpc>
                          <a:spcPct val="100000"/>
                        </a:lnSpc>
                        <a:spcBef>
                          <a:spcPts val="0"/>
                        </a:spcBef>
                        <a:spcAft>
                          <a:spcPts val="0"/>
                        </a:spcAft>
                        <a:buNone/>
                      </a:pPr>
                      <a:r>
                        <a:rPr lang="en-US" sz="1800" b="0" i="0" u="none" strike="noStrike" noProof="0">
                          <a:solidFill>
                            <a:schemeClr val="bg1"/>
                          </a:solidFill>
                          <a:latin typeface="Calibri"/>
                        </a:rPr>
                        <a:t>Failure (in flight)</a:t>
                      </a:r>
                      <a:endParaRPr lang="en-US">
                        <a:solidFill>
                          <a:schemeClr val="bg1"/>
                        </a:solidFill>
                      </a:endParaRPr>
                    </a:p>
                  </a:txBody>
                  <a:tcPr/>
                </a:tc>
                <a:tc>
                  <a:txBody>
                    <a:bodyPr/>
                    <a:lstStyle/>
                    <a:p>
                      <a:r>
                        <a:rPr lang="en-US">
                          <a:solidFill>
                            <a:schemeClr val="bg1"/>
                          </a:solidFill>
                        </a:rPr>
                        <a:t>1</a:t>
                      </a:r>
                      <a:endParaRPr lang="en-US" dirty="0">
                        <a:solidFill>
                          <a:schemeClr val="bg1"/>
                        </a:solidFill>
                      </a:endParaRPr>
                    </a:p>
                  </a:txBody>
                  <a:tcPr/>
                </a:tc>
                <a:extLst>
                  <a:ext uri="{0D108BD9-81ED-4DB2-BD59-A6C34878D82A}">
                    <a16:rowId xmlns:a16="http://schemas.microsoft.com/office/drawing/2014/main" val="3123526104"/>
                  </a:ext>
                </a:extLst>
              </a:tr>
              <a:tr h="370840">
                <a:tc>
                  <a:txBody>
                    <a:bodyPr/>
                    <a:lstStyle/>
                    <a:p>
                      <a:pPr lvl="0" algn="l">
                        <a:lnSpc>
                          <a:spcPct val="100000"/>
                        </a:lnSpc>
                        <a:spcBef>
                          <a:spcPts val="0"/>
                        </a:spcBef>
                        <a:spcAft>
                          <a:spcPts val="0"/>
                        </a:spcAft>
                        <a:buNone/>
                      </a:pPr>
                      <a:r>
                        <a:rPr lang="en-US" sz="1800" b="0" i="0" u="none" strike="noStrike" noProof="0">
                          <a:solidFill>
                            <a:schemeClr val="bg1"/>
                          </a:solidFill>
                          <a:latin typeface="Calibri"/>
                        </a:rPr>
                        <a:t>Success</a:t>
                      </a:r>
                      <a:endParaRPr lang="en-US">
                        <a:solidFill>
                          <a:schemeClr val="bg1"/>
                        </a:solidFill>
                      </a:endParaRPr>
                    </a:p>
                  </a:txBody>
                  <a:tcPr/>
                </a:tc>
                <a:tc>
                  <a:txBody>
                    <a:bodyPr/>
                    <a:lstStyle/>
                    <a:p>
                      <a:r>
                        <a:rPr lang="en-US">
                          <a:solidFill>
                            <a:schemeClr val="bg1"/>
                          </a:solidFill>
                        </a:rPr>
                        <a:t>99</a:t>
                      </a:r>
                      <a:endParaRPr lang="en-US" dirty="0">
                        <a:solidFill>
                          <a:schemeClr val="bg1"/>
                        </a:solidFill>
                      </a:endParaRPr>
                    </a:p>
                  </a:txBody>
                  <a:tcPr/>
                </a:tc>
                <a:extLst>
                  <a:ext uri="{0D108BD9-81ED-4DB2-BD59-A6C34878D82A}">
                    <a16:rowId xmlns:a16="http://schemas.microsoft.com/office/drawing/2014/main" val="947574544"/>
                  </a:ext>
                </a:extLst>
              </a:tr>
              <a:tr h="370840">
                <a:tc>
                  <a:txBody>
                    <a:bodyPr/>
                    <a:lstStyle/>
                    <a:p>
                      <a:pPr lvl="0" algn="l">
                        <a:lnSpc>
                          <a:spcPct val="100000"/>
                        </a:lnSpc>
                        <a:spcBef>
                          <a:spcPts val="0"/>
                        </a:spcBef>
                        <a:spcAft>
                          <a:spcPts val="0"/>
                        </a:spcAft>
                        <a:buNone/>
                      </a:pPr>
                      <a:r>
                        <a:rPr lang="en-US" sz="1800" b="0" i="0" u="none" strike="noStrike" noProof="0">
                          <a:solidFill>
                            <a:schemeClr val="bg1"/>
                          </a:solidFill>
                          <a:latin typeface="Calibri"/>
                        </a:rPr>
                        <a:t>Success (payload status unclear)</a:t>
                      </a:r>
                      <a:endParaRPr lang="en-US">
                        <a:solidFill>
                          <a:schemeClr val="bg1"/>
                        </a:solidFill>
                      </a:endParaRPr>
                    </a:p>
                  </a:txBody>
                  <a:tcPr/>
                </a:tc>
                <a:tc>
                  <a:txBody>
                    <a:bodyPr/>
                    <a:lstStyle/>
                    <a:p>
                      <a:r>
                        <a:rPr lang="en-US">
                          <a:solidFill>
                            <a:schemeClr val="bg1"/>
                          </a:solidFill>
                        </a:rPr>
                        <a:t>1</a:t>
                      </a:r>
                      <a:endParaRPr lang="en-US" dirty="0">
                        <a:solidFill>
                          <a:schemeClr val="bg1"/>
                        </a:solidFill>
                      </a:endParaRPr>
                    </a:p>
                  </a:txBody>
                  <a:tcPr/>
                </a:tc>
                <a:extLst>
                  <a:ext uri="{0D108BD9-81ED-4DB2-BD59-A6C34878D82A}">
                    <a16:rowId xmlns:a16="http://schemas.microsoft.com/office/drawing/2014/main" val="474663941"/>
                  </a:ext>
                </a:extLst>
              </a:tr>
            </a:tbl>
          </a:graphicData>
        </a:graphic>
      </p:graphicFrame>
    </p:spTree>
    <p:extLst>
      <p:ext uri="{BB962C8B-B14F-4D97-AF65-F5344CB8AC3E}">
        <p14:creationId xmlns:p14="http://schemas.microsoft.com/office/powerpoint/2010/main" val="2756965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xfrm>
            <a:off x="334993" y="1092380"/>
            <a:ext cx="11680165" cy="5745941"/>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US">
                <a:solidFill>
                  <a:schemeClr val="bg1"/>
                </a:solidFill>
                <a:ea typeface="+mn-lt"/>
                <a:cs typeface="+mn-lt"/>
              </a:rPr>
              <a:t>List of the failed landing_outcomes in drone ship, their booster versions, and launch site names for in year 2015</a:t>
            </a:r>
            <a:endParaRPr lang="en-US">
              <a:solidFill>
                <a:schemeClr val="bg1"/>
              </a:solidFill>
              <a:cs typeface="Calibri"/>
            </a:endParaRPr>
          </a:p>
          <a:p>
            <a:pPr>
              <a:buFont typeface="Arial" panose="020B0604020202020204" pitchFamily="34" charset="0"/>
              <a:buChar char="•"/>
            </a:pPr>
            <a:endParaRPr lang="en-US" dirty="0">
              <a:solidFill>
                <a:schemeClr val="bg1"/>
              </a:solidFill>
              <a:cs typeface="Calibri"/>
            </a:endParaRPr>
          </a:p>
          <a:p>
            <a:pPr marL="342900" indent="-342900"/>
            <a:endParaRPr lang="en-US" dirty="0">
              <a:solidFill>
                <a:schemeClr val="bg1"/>
              </a:solidFill>
              <a:cs typeface="Calibri"/>
            </a:endParaRPr>
          </a:p>
          <a:p>
            <a:pPr marL="342900" indent="-342900"/>
            <a:endParaRPr lang="en-US" dirty="0">
              <a:solidFill>
                <a:schemeClr val="bg1"/>
              </a:solidFill>
              <a:cs typeface="Calibri"/>
            </a:endParaRPr>
          </a:p>
          <a:p>
            <a:pPr marL="342900" indent="-342900"/>
            <a:endParaRPr lang="en-US" dirty="0">
              <a:solidFill>
                <a:schemeClr val="bg1"/>
              </a:solidFill>
              <a:cs typeface="Calibri"/>
            </a:endParaRPr>
          </a:p>
          <a:p>
            <a:pPr marL="342900" indent="-342900"/>
            <a:r>
              <a:rPr lang="en-US">
                <a:solidFill>
                  <a:schemeClr val="bg1"/>
                </a:solidFill>
                <a:cs typeface="Calibri"/>
              </a:rPr>
              <a:t>SQL Query</a:t>
            </a:r>
          </a:p>
          <a:p>
            <a:pPr marL="800100" lvl="1" indent="-342900"/>
            <a:r>
              <a:rPr lang="en-US" sz="2800">
                <a:solidFill>
                  <a:schemeClr val="bg1"/>
                </a:solidFill>
                <a:cs typeface="Calibri"/>
              </a:rPr>
              <a:t>Select only </a:t>
            </a:r>
            <a:r>
              <a:rPr lang="en-US" sz="2800">
                <a:solidFill>
                  <a:schemeClr val="bg1"/>
                </a:solidFill>
                <a:ea typeface="+mn-lt"/>
                <a:cs typeface="+mn-lt"/>
              </a:rPr>
              <a:t>LANDING__OUTCOME,BOOSTER_VERSION and LAUNCH_SITE</a:t>
            </a:r>
          </a:p>
          <a:p>
            <a:pPr marL="800100" lvl="1" indent="-342900"/>
            <a:r>
              <a:rPr lang="en-US" sz="2800">
                <a:solidFill>
                  <a:schemeClr val="bg1"/>
                </a:solidFill>
                <a:cs typeface="Calibri"/>
              </a:rPr>
              <a:t>The WHERE clause filters the dataset to DATE like '%2015%' and LANDING</a:t>
            </a:r>
            <a:r>
              <a:rPr lang="en-US" sz="2800">
                <a:solidFill>
                  <a:schemeClr val="bg1"/>
                </a:solidFill>
                <a:ea typeface="+mn-lt"/>
                <a:cs typeface="+mn-lt"/>
              </a:rPr>
              <a:t>__OUTCOME like '%Failure'</a:t>
            </a:r>
          </a:p>
          <a:p>
            <a:pPr marL="800100" lvl="1" algn="just"/>
            <a:endParaRPr lang="en-US">
              <a:solidFill>
                <a:srgbClr val="FFFFFF"/>
              </a:solidFill>
              <a:cs typeface="Calibri"/>
            </a:endParaRPr>
          </a:p>
          <a:p>
            <a:pPr marL="1143000" lvl="1" indent="-342900" algn="just"/>
            <a:endParaRPr lang="en-US" dirty="0">
              <a:solidFill>
                <a:srgbClr val="FFFFFF"/>
              </a:solidFill>
              <a:cs typeface="Calibri"/>
            </a:endParaRPr>
          </a:p>
          <a:p>
            <a:pPr marL="1143000" lvl="1" indent="-342900"/>
            <a:endParaRPr lang="en-US" dirty="0">
              <a:solidFill>
                <a:srgbClr val="FFFFFF"/>
              </a:solidFill>
              <a:cs typeface="Calibri"/>
            </a:endParaRPr>
          </a:p>
          <a:p>
            <a:pPr marL="285750" indent="-285750" algn="ctr">
              <a:buFont typeface="Arial"/>
            </a:pPr>
            <a:endParaRPr lang="en-US" dirty="0">
              <a:solidFill>
                <a:srgbClr val="000000"/>
              </a:solidFill>
              <a:cs typeface="Calibri"/>
            </a:endParaRPr>
          </a:p>
          <a:p>
            <a:pPr algn="ctr"/>
            <a:endParaRPr lang="en-US" dirty="0">
              <a:solidFill>
                <a:srgbClr val="FFFFFF"/>
              </a:solidFill>
              <a:cs typeface="Calibri"/>
            </a:endParaRPr>
          </a:p>
        </p:txBody>
      </p:sp>
      <p:graphicFrame>
        <p:nvGraphicFramePr>
          <p:cNvPr id="6" name="Table 6">
            <a:extLst>
              <a:ext uri="{FF2B5EF4-FFF2-40B4-BE49-F238E27FC236}">
                <a16:creationId xmlns:a16="http://schemas.microsoft.com/office/drawing/2014/main" id="{1C1D3B01-2C37-49FC-8E51-3FC96C5EA592}"/>
              </a:ext>
            </a:extLst>
          </p:cNvPr>
          <p:cNvGraphicFramePr>
            <a:graphicFrameLocks noGrp="1"/>
          </p:cNvGraphicFramePr>
          <p:nvPr>
            <p:extLst>
              <p:ext uri="{D42A27DB-BD31-4B8C-83A1-F6EECF244321}">
                <p14:modId xmlns:p14="http://schemas.microsoft.com/office/powerpoint/2010/main" val="2859988381"/>
              </p:ext>
            </p:extLst>
          </p:nvPr>
        </p:nvGraphicFramePr>
        <p:xfrm>
          <a:off x="890246" y="2088225"/>
          <a:ext cx="9667269" cy="1586820"/>
        </p:xfrm>
        <a:graphic>
          <a:graphicData uri="http://schemas.openxmlformats.org/drawingml/2006/table">
            <a:tbl>
              <a:tblPr firstRow="1" bandRow="1">
                <a:tableStyleId>{5940675A-B579-460E-94D1-54222C63F5DA}</a:tableStyleId>
              </a:tblPr>
              <a:tblGrid>
                <a:gridCol w="3222423">
                  <a:extLst>
                    <a:ext uri="{9D8B030D-6E8A-4147-A177-3AD203B41FA5}">
                      <a16:colId xmlns:a16="http://schemas.microsoft.com/office/drawing/2014/main" val="3163356080"/>
                    </a:ext>
                  </a:extLst>
                </a:gridCol>
                <a:gridCol w="3222423">
                  <a:extLst>
                    <a:ext uri="{9D8B030D-6E8A-4147-A177-3AD203B41FA5}">
                      <a16:colId xmlns:a16="http://schemas.microsoft.com/office/drawing/2014/main" val="1218319974"/>
                    </a:ext>
                  </a:extLst>
                </a:gridCol>
                <a:gridCol w="3222423">
                  <a:extLst>
                    <a:ext uri="{9D8B030D-6E8A-4147-A177-3AD203B41FA5}">
                      <a16:colId xmlns:a16="http://schemas.microsoft.com/office/drawing/2014/main" val="3631705067"/>
                    </a:ext>
                  </a:extLst>
                </a:gridCol>
              </a:tblGrid>
              <a:tr h="528940">
                <a:tc>
                  <a:txBody>
                    <a:bodyPr/>
                    <a:lstStyle/>
                    <a:p>
                      <a:r>
                        <a:rPr lang="en-US">
                          <a:solidFill>
                            <a:schemeClr val="bg1"/>
                          </a:solidFill>
                        </a:rPr>
                        <a:t>Landing Outcome</a:t>
                      </a:r>
                    </a:p>
                  </a:txBody>
                  <a:tcPr/>
                </a:tc>
                <a:tc>
                  <a:txBody>
                    <a:bodyPr/>
                    <a:lstStyle/>
                    <a:p>
                      <a:r>
                        <a:rPr lang="en-US">
                          <a:solidFill>
                            <a:schemeClr val="bg1"/>
                          </a:solidFill>
                        </a:rPr>
                        <a:t>Booster version</a:t>
                      </a:r>
                    </a:p>
                  </a:txBody>
                  <a:tcPr/>
                </a:tc>
                <a:tc>
                  <a:txBody>
                    <a:bodyPr/>
                    <a:lstStyle/>
                    <a:p>
                      <a:r>
                        <a:rPr lang="en-US">
                          <a:solidFill>
                            <a:schemeClr val="bg1"/>
                          </a:solidFill>
                        </a:rPr>
                        <a:t>Launch site</a:t>
                      </a:r>
                    </a:p>
                  </a:txBody>
                  <a:tcPr/>
                </a:tc>
                <a:extLst>
                  <a:ext uri="{0D108BD9-81ED-4DB2-BD59-A6C34878D82A}">
                    <a16:rowId xmlns:a16="http://schemas.microsoft.com/office/drawing/2014/main" val="3981494146"/>
                  </a:ext>
                </a:extLst>
              </a:tr>
              <a:tr h="528940">
                <a:tc>
                  <a:txBody>
                    <a:bodyPr/>
                    <a:lstStyle/>
                    <a:p>
                      <a:pPr lvl="0">
                        <a:buNone/>
                      </a:pPr>
                      <a:r>
                        <a:rPr lang="en-US" sz="1800" b="0" i="0" u="none" strike="noStrike" noProof="0">
                          <a:solidFill>
                            <a:schemeClr val="bg1"/>
                          </a:solidFill>
                          <a:latin typeface="Calibri"/>
                        </a:rPr>
                        <a:t>Failure (drone ship)</a:t>
                      </a:r>
                      <a:endParaRPr lang="en-US">
                        <a:solidFill>
                          <a:schemeClr val="bg1"/>
                        </a:solidFill>
                      </a:endParaRPr>
                    </a:p>
                  </a:txBody>
                  <a:tcPr/>
                </a:tc>
                <a:tc>
                  <a:txBody>
                    <a:bodyPr/>
                    <a:lstStyle/>
                    <a:p>
                      <a:pPr lvl="0">
                        <a:buNone/>
                      </a:pPr>
                      <a:r>
                        <a:rPr lang="en-US" sz="1800" b="0" i="0" u="none" strike="noStrike" noProof="0">
                          <a:solidFill>
                            <a:schemeClr val="bg1"/>
                          </a:solidFill>
                          <a:latin typeface="Calibri"/>
                        </a:rPr>
                        <a:t>F9 v1.1 B1012</a:t>
                      </a:r>
                      <a:endParaRPr lang="en-US">
                        <a:solidFill>
                          <a:schemeClr val="bg1"/>
                        </a:solidFill>
                      </a:endParaRPr>
                    </a:p>
                  </a:txBody>
                  <a:tcPr/>
                </a:tc>
                <a:tc>
                  <a:txBody>
                    <a:bodyPr/>
                    <a:lstStyle/>
                    <a:p>
                      <a:pPr lvl="0">
                        <a:buNone/>
                      </a:pPr>
                      <a:r>
                        <a:rPr lang="en-US" sz="1800" b="0" i="0" u="none" strike="noStrike" noProof="0">
                          <a:solidFill>
                            <a:schemeClr val="bg1"/>
                          </a:solidFill>
                          <a:latin typeface="Calibri"/>
                        </a:rPr>
                        <a:t>CCAFS LC-40</a:t>
                      </a:r>
                      <a:endParaRPr lang="en-US">
                        <a:solidFill>
                          <a:schemeClr val="bg1"/>
                        </a:solidFill>
                      </a:endParaRPr>
                    </a:p>
                  </a:txBody>
                  <a:tcPr/>
                </a:tc>
                <a:extLst>
                  <a:ext uri="{0D108BD9-81ED-4DB2-BD59-A6C34878D82A}">
                    <a16:rowId xmlns:a16="http://schemas.microsoft.com/office/drawing/2014/main" val="1589666634"/>
                  </a:ext>
                </a:extLst>
              </a:tr>
              <a:tr h="528940">
                <a:tc>
                  <a:txBody>
                    <a:bodyPr/>
                    <a:lstStyle/>
                    <a:p>
                      <a:pPr lvl="0">
                        <a:buNone/>
                      </a:pPr>
                      <a:r>
                        <a:rPr lang="en-US" sz="1800" b="0" i="0" u="none" strike="noStrike" noProof="0">
                          <a:solidFill>
                            <a:schemeClr val="bg1"/>
                          </a:solidFill>
                          <a:latin typeface="Calibri"/>
                        </a:rPr>
                        <a:t>Failure (drone ship)</a:t>
                      </a:r>
                      <a:endParaRPr lang="en-US">
                        <a:solidFill>
                          <a:schemeClr val="bg1"/>
                        </a:solidFill>
                      </a:endParaRPr>
                    </a:p>
                  </a:txBody>
                  <a:tcPr/>
                </a:tc>
                <a:tc>
                  <a:txBody>
                    <a:bodyPr/>
                    <a:lstStyle/>
                    <a:p>
                      <a:pPr lvl="0">
                        <a:buNone/>
                      </a:pPr>
                      <a:r>
                        <a:rPr lang="en-US" sz="1800" b="0" i="0" u="none" strike="noStrike" noProof="0">
                          <a:solidFill>
                            <a:schemeClr val="bg1"/>
                          </a:solidFill>
                          <a:latin typeface="Calibri"/>
                        </a:rPr>
                        <a:t>F9 v1.1 B1015</a:t>
                      </a:r>
                      <a:endParaRPr lang="en-US">
                        <a:solidFill>
                          <a:schemeClr val="bg1"/>
                        </a:solidFill>
                      </a:endParaRPr>
                    </a:p>
                  </a:txBody>
                  <a:tcPr/>
                </a:tc>
                <a:tc>
                  <a:txBody>
                    <a:bodyPr/>
                    <a:lstStyle/>
                    <a:p>
                      <a:pPr lvl="0">
                        <a:buNone/>
                      </a:pPr>
                      <a:r>
                        <a:rPr lang="en-US" sz="1800" b="0" i="0" u="none" strike="noStrike" noProof="0">
                          <a:solidFill>
                            <a:schemeClr val="bg1"/>
                          </a:solidFill>
                          <a:latin typeface="Calibri"/>
                        </a:rPr>
                        <a:t>CCAFS LC-40</a:t>
                      </a:r>
                      <a:endParaRPr lang="en-US">
                        <a:solidFill>
                          <a:schemeClr val="bg1"/>
                        </a:solidFill>
                      </a:endParaRPr>
                    </a:p>
                  </a:txBody>
                  <a:tcPr/>
                </a:tc>
                <a:extLst>
                  <a:ext uri="{0D108BD9-81ED-4DB2-BD59-A6C34878D82A}">
                    <a16:rowId xmlns:a16="http://schemas.microsoft.com/office/drawing/2014/main" val="125496608"/>
                  </a:ext>
                </a:extLst>
              </a:tr>
            </a:tbl>
          </a:graphicData>
        </a:graphic>
      </p:graphicFrame>
      <p:sp>
        <p:nvSpPr>
          <p:cNvPr id="7" name="Title 6">
            <a:extLst>
              <a:ext uri="{FF2B5EF4-FFF2-40B4-BE49-F238E27FC236}">
                <a16:creationId xmlns:a16="http://schemas.microsoft.com/office/drawing/2014/main" id="{96752DA9-F31A-4AAE-96CA-F5DF9B9F588B}"/>
              </a:ext>
            </a:extLst>
          </p:cNvPr>
          <p:cNvSpPr>
            <a:spLocks noGrp="1"/>
          </p:cNvSpPr>
          <p:nvPr>
            <p:ph type="title"/>
          </p:nvPr>
        </p:nvSpPr>
        <p:spPr>
          <a:xfrm>
            <a:off x="714936" y="365125"/>
            <a:ext cx="10638864" cy="731652"/>
          </a:xfrm>
        </p:spPr>
        <p:txBody>
          <a:bodyPr/>
          <a:lstStyle/>
          <a:p>
            <a:r>
              <a:rPr lang="en-US" dirty="0">
                <a:solidFill>
                  <a:schemeClr val="accent6"/>
                </a:solidFill>
                <a:ea typeface="+mj-lt"/>
                <a:cs typeface="+mj-lt"/>
              </a:rPr>
              <a:t>2015 Launch Records</a:t>
            </a:r>
            <a:endParaRPr lang="en-US" dirty="0">
              <a:solidFill>
                <a:schemeClr val="accent6"/>
              </a:solidFill>
            </a:endParaRPr>
          </a:p>
        </p:txBody>
      </p:sp>
    </p:spTree>
    <p:extLst>
      <p:ext uri="{BB962C8B-B14F-4D97-AF65-F5344CB8AC3E}">
        <p14:creationId xmlns:p14="http://schemas.microsoft.com/office/powerpoint/2010/main" val="2953497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2" name="Title 1">
            <a:extLst>
              <a:ext uri="{FF2B5EF4-FFF2-40B4-BE49-F238E27FC236}">
                <a16:creationId xmlns:a16="http://schemas.microsoft.com/office/drawing/2014/main" id="{15620792-1E17-4DE7-B9FA-2FF5F91C6D85}"/>
              </a:ext>
            </a:extLst>
          </p:cNvPr>
          <p:cNvSpPr>
            <a:spLocks noGrp="1"/>
          </p:cNvSpPr>
          <p:nvPr>
            <p:ph type="title"/>
          </p:nvPr>
        </p:nvSpPr>
        <p:spPr>
          <a:xfrm>
            <a:off x="133710" y="595163"/>
            <a:ext cx="11910203" cy="1325563"/>
          </a:xfrm>
        </p:spPr>
        <p:txBody>
          <a:bodyPr/>
          <a:lstStyle/>
          <a:p>
            <a:r>
              <a:rPr lang="en-US" sz="3600">
                <a:solidFill>
                  <a:schemeClr val="accent6"/>
                </a:solidFill>
                <a:ea typeface="+mj-lt"/>
                <a:cs typeface="+mj-lt"/>
              </a:rPr>
              <a:t>Rank Landing Outcomes Between 2010-06-04 and 2017-03-20</a:t>
            </a:r>
            <a:endParaRPr lang="en-US" sz="3600">
              <a:solidFill>
                <a:schemeClr val="accent6"/>
              </a:solidFill>
            </a:endParaRPr>
          </a:p>
          <a:p>
            <a:endParaRPr lang="en-US" sz="3200" dirty="0">
              <a:solidFill>
                <a:schemeClr val="accent6"/>
              </a:solidFill>
              <a:cs typeface="Calibri Light"/>
            </a:endParaRPr>
          </a:p>
          <a:p>
            <a:endParaRPr lang="en-US" dirty="0">
              <a:cs typeface="Calibri Light"/>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idx="1"/>
          </p:nvPr>
        </p:nvSpPr>
        <p:spPr>
          <a:xfrm>
            <a:off x="242888" y="1123157"/>
            <a:ext cx="11110912" cy="5672930"/>
          </a:xfrm>
          <a:effectLst>
            <a:outerShdw blurRad="50800" dist="38100" dir="2700000" algn="tl" rotWithShape="0">
              <a:prstClr val="black">
                <a:alpha val="40000"/>
              </a:prstClr>
            </a:outerShdw>
          </a:effectLst>
        </p:spPr>
        <p:txBody>
          <a:bodyPr vert="horz" lIns="91440" tIns="45720" rIns="91440" bIns="45720" rtlCol="0" anchor="t">
            <a:normAutofit fontScale="85000" lnSpcReduction="10000"/>
          </a:bodyPr>
          <a:lstStyle/>
          <a:p>
            <a:pPr>
              <a:lnSpc>
                <a:spcPct val="150000"/>
              </a:lnSpc>
            </a:pPr>
            <a:r>
              <a:rPr lang="en-US">
                <a:solidFill>
                  <a:schemeClr val="bg1"/>
                </a:solidFill>
                <a:ea typeface="+mn-lt"/>
                <a:cs typeface="+mn-lt"/>
              </a:rPr>
              <a:t>Rank the count of landing outcomes (such as Failure (drone ship) or Success (ground pad)) between the date 2010-06-04 and 2017-03-20, in descending order</a:t>
            </a:r>
            <a:endParaRPr lang="en-US">
              <a:solidFill>
                <a:schemeClr val="bg1"/>
              </a:solidFill>
              <a:cs typeface="Calibri"/>
            </a:endParaRPr>
          </a:p>
          <a:p>
            <a:pPr>
              <a:lnSpc>
                <a:spcPct val="150000"/>
              </a:lnSpc>
            </a:pPr>
            <a:endParaRPr lang="en-US" dirty="0">
              <a:solidFill>
                <a:srgbClr val="000000"/>
              </a:solidFill>
              <a:cs typeface="Calibri"/>
            </a:endParaRPr>
          </a:p>
          <a:p>
            <a:pPr marL="342900" indent="-342900">
              <a:lnSpc>
                <a:spcPct val="150000"/>
              </a:lnSpc>
            </a:pPr>
            <a:endParaRPr lang="en-US" dirty="0">
              <a:solidFill>
                <a:schemeClr val="bg1"/>
              </a:solidFill>
              <a:cs typeface="Calibri"/>
            </a:endParaRPr>
          </a:p>
          <a:p>
            <a:pPr marL="342900" indent="-342900">
              <a:lnSpc>
                <a:spcPct val="150000"/>
              </a:lnSpc>
            </a:pPr>
            <a:r>
              <a:rPr lang="en-US">
                <a:solidFill>
                  <a:schemeClr val="bg1"/>
                </a:solidFill>
                <a:cs typeface="Calibri"/>
              </a:rPr>
              <a:t>SQL Query</a:t>
            </a:r>
            <a:endParaRPr lang="en-US">
              <a:solidFill>
                <a:schemeClr val="bg1"/>
              </a:solidFill>
            </a:endParaRPr>
          </a:p>
          <a:p>
            <a:pPr marL="800100" lvl="1" indent="-342900">
              <a:lnSpc>
                <a:spcPct val="150000"/>
              </a:lnSpc>
            </a:pPr>
            <a:r>
              <a:rPr lang="en-US" sz="2800">
                <a:solidFill>
                  <a:schemeClr val="bg1"/>
                </a:solidFill>
                <a:ea typeface="+mn-lt"/>
                <a:cs typeface="+mn-lt"/>
              </a:rPr>
              <a:t>Select the distinct LANDING__OUTCOME and count it.</a:t>
            </a:r>
            <a:endParaRPr lang="en-US" sz="2800" dirty="0">
              <a:solidFill>
                <a:schemeClr val="bg1"/>
              </a:solidFill>
              <a:ea typeface="+mn-lt"/>
              <a:cs typeface="+mn-lt"/>
            </a:endParaRPr>
          </a:p>
          <a:p>
            <a:pPr marL="800100" lvl="1" indent="-342900">
              <a:lnSpc>
                <a:spcPct val="150000"/>
              </a:lnSpc>
            </a:pPr>
            <a:r>
              <a:rPr lang="en-US" sz="2800">
                <a:solidFill>
                  <a:schemeClr val="bg1"/>
                </a:solidFill>
                <a:cs typeface="Calibri"/>
              </a:rPr>
              <a:t>The WHERE clause filters the dataset to </a:t>
            </a:r>
            <a:r>
              <a:rPr lang="en-US" sz="2800">
                <a:solidFill>
                  <a:schemeClr val="bg1"/>
                </a:solidFill>
                <a:ea typeface="+mn-lt"/>
                <a:cs typeface="+mn-lt"/>
              </a:rPr>
              <a:t>DATE between '2010-06-04' and '2017-03-20' and groupby LANDING__OUTCOME in descending</a:t>
            </a:r>
            <a:r>
              <a:rPr lang="en-US" sz="2800" dirty="0">
                <a:solidFill>
                  <a:schemeClr val="bg1"/>
                </a:solidFill>
                <a:ea typeface="+mn-lt"/>
                <a:cs typeface="+mn-lt"/>
              </a:rPr>
              <a:t> </a:t>
            </a:r>
            <a:r>
              <a:rPr lang="en-US" sz="2800">
                <a:solidFill>
                  <a:schemeClr val="bg1"/>
                </a:solidFill>
                <a:ea typeface="+mn-lt"/>
                <a:cs typeface="+mn-lt"/>
              </a:rPr>
              <a:t>order using ORDER BY.</a:t>
            </a:r>
          </a:p>
          <a:p>
            <a:pPr marL="800100" lvl="1" indent="-342900">
              <a:lnSpc>
                <a:spcPct val="150000"/>
              </a:lnSpc>
              <a:buFont typeface="Arial" panose="020B0604020202020204" pitchFamily="34" charset="0"/>
              <a:buChar char="•"/>
            </a:pPr>
            <a:endParaRPr lang="en-US" sz="2800" dirty="0">
              <a:solidFill>
                <a:schemeClr val="bg1"/>
              </a:solidFill>
              <a:cs typeface="Calibri"/>
            </a:endParaRPr>
          </a:p>
          <a:p>
            <a:pPr marL="1143000" lvl="1" indent="-342900"/>
            <a:endParaRPr lang="en-US" dirty="0">
              <a:solidFill>
                <a:srgbClr val="FFFFFF"/>
              </a:solidFill>
              <a:cs typeface="Calibri"/>
            </a:endParaRPr>
          </a:p>
          <a:p>
            <a:pPr marL="800100" lvl="1" algn="just"/>
            <a:endParaRPr lang="en-US">
              <a:solidFill>
                <a:srgbClr val="FFFFFF"/>
              </a:solidFill>
              <a:cs typeface="Calibri"/>
            </a:endParaRPr>
          </a:p>
          <a:p>
            <a:pPr marL="1143000" lvl="1" indent="-342900" algn="just"/>
            <a:endParaRPr lang="en-US" dirty="0">
              <a:solidFill>
                <a:srgbClr val="FFFFFF"/>
              </a:solidFill>
              <a:cs typeface="Calibri"/>
            </a:endParaRPr>
          </a:p>
          <a:p>
            <a:pPr marL="1143000" lvl="1" indent="-342900"/>
            <a:endParaRPr lang="en-US" dirty="0">
              <a:solidFill>
                <a:srgbClr val="FFFFFF"/>
              </a:solidFill>
              <a:cs typeface="Calibri"/>
            </a:endParaRPr>
          </a:p>
          <a:p>
            <a:pPr marL="285750" indent="-285750" algn="ctr">
              <a:buFont typeface="Arial"/>
            </a:pPr>
            <a:endParaRPr lang="en-US" dirty="0">
              <a:solidFill>
                <a:srgbClr val="000000"/>
              </a:solidFill>
              <a:cs typeface="Calibri"/>
            </a:endParaRPr>
          </a:p>
          <a:p>
            <a:pPr algn="ctr"/>
            <a:endParaRPr lang="en-US" dirty="0">
              <a:solidFill>
                <a:srgbClr val="FFFFFF"/>
              </a:solidFill>
              <a:cs typeface="Calibri"/>
            </a:endParaRPr>
          </a:p>
        </p:txBody>
      </p:sp>
      <p:graphicFrame>
        <p:nvGraphicFramePr>
          <p:cNvPr id="5" name="Table 5">
            <a:extLst>
              <a:ext uri="{FF2B5EF4-FFF2-40B4-BE49-F238E27FC236}">
                <a16:creationId xmlns:a16="http://schemas.microsoft.com/office/drawing/2014/main" id="{A6031868-E66D-4B4C-9F04-E50F895C163A}"/>
              </a:ext>
            </a:extLst>
          </p:cNvPr>
          <p:cNvGraphicFramePr>
            <a:graphicFrameLocks noGrp="1"/>
          </p:cNvGraphicFramePr>
          <p:nvPr>
            <p:extLst>
              <p:ext uri="{D42A27DB-BD31-4B8C-83A1-F6EECF244321}">
                <p14:modId xmlns:p14="http://schemas.microsoft.com/office/powerpoint/2010/main" val="1360268658"/>
              </p:ext>
            </p:extLst>
          </p:nvPr>
        </p:nvGraphicFramePr>
        <p:xfrm>
          <a:off x="157001" y="2850225"/>
          <a:ext cx="12004110" cy="1531960"/>
        </p:xfrm>
        <a:graphic>
          <a:graphicData uri="http://schemas.openxmlformats.org/drawingml/2006/table">
            <a:tbl>
              <a:tblPr firstRow="1" bandRow="1">
                <a:tableStyleId>{5940675A-B579-460E-94D1-54222C63F5DA}</a:tableStyleId>
              </a:tblPr>
              <a:tblGrid>
                <a:gridCol w="1333790">
                  <a:extLst>
                    <a:ext uri="{9D8B030D-6E8A-4147-A177-3AD203B41FA5}">
                      <a16:colId xmlns:a16="http://schemas.microsoft.com/office/drawing/2014/main" val="1999782967"/>
                    </a:ext>
                  </a:extLst>
                </a:gridCol>
                <a:gridCol w="1333790">
                  <a:extLst>
                    <a:ext uri="{9D8B030D-6E8A-4147-A177-3AD203B41FA5}">
                      <a16:colId xmlns:a16="http://schemas.microsoft.com/office/drawing/2014/main" val="2386838008"/>
                    </a:ext>
                  </a:extLst>
                </a:gridCol>
                <a:gridCol w="1333790">
                  <a:extLst>
                    <a:ext uri="{9D8B030D-6E8A-4147-A177-3AD203B41FA5}">
                      <a16:colId xmlns:a16="http://schemas.microsoft.com/office/drawing/2014/main" val="1877788686"/>
                    </a:ext>
                  </a:extLst>
                </a:gridCol>
                <a:gridCol w="1333790">
                  <a:extLst>
                    <a:ext uri="{9D8B030D-6E8A-4147-A177-3AD203B41FA5}">
                      <a16:colId xmlns:a16="http://schemas.microsoft.com/office/drawing/2014/main" val="2084126256"/>
                    </a:ext>
                  </a:extLst>
                </a:gridCol>
                <a:gridCol w="1333790">
                  <a:extLst>
                    <a:ext uri="{9D8B030D-6E8A-4147-A177-3AD203B41FA5}">
                      <a16:colId xmlns:a16="http://schemas.microsoft.com/office/drawing/2014/main" val="1282906546"/>
                    </a:ext>
                  </a:extLst>
                </a:gridCol>
                <a:gridCol w="1333790">
                  <a:extLst>
                    <a:ext uri="{9D8B030D-6E8A-4147-A177-3AD203B41FA5}">
                      <a16:colId xmlns:a16="http://schemas.microsoft.com/office/drawing/2014/main" val="1838294803"/>
                    </a:ext>
                  </a:extLst>
                </a:gridCol>
                <a:gridCol w="1333790">
                  <a:extLst>
                    <a:ext uri="{9D8B030D-6E8A-4147-A177-3AD203B41FA5}">
                      <a16:colId xmlns:a16="http://schemas.microsoft.com/office/drawing/2014/main" val="1746340786"/>
                    </a:ext>
                  </a:extLst>
                </a:gridCol>
                <a:gridCol w="1333790">
                  <a:extLst>
                    <a:ext uri="{9D8B030D-6E8A-4147-A177-3AD203B41FA5}">
                      <a16:colId xmlns:a16="http://schemas.microsoft.com/office/drawing/2014/main" val="2430513608"/>
                    </a:ext>
                  </a:extLst>
                </a:gridCol>
                <a:gridCol w="1333790">
                  <a:extLst>
                    <a:ext uri="{9D8B030D-6E8A-4147-A177-3AD203B41FA5}">
                      <a16:colId xmlns:a16="http://schemas.microsoft.com/office/drawing/2014/main" val="3895688941"/>
                    </a:ext>
                  </a:extLst>
                </a:gridCol>
              </a:tblGrid>
              <a:tr h="765980">
                <a:tc>
                  <a:txBody>
                    <a:bodyPr/>
                    <a:lstStyle/>
                    <a:p>
                      <a:r>
                        <a:rPr lang="en-US">
                          <a:solidFill>
                            <a:schemeClr val="bg1"/>
                          </a:solidFill>
                        </a:rPr>
                        <a:t>Landing Outcome</a:t>
                      </a:r>
                      <a:endParaRPr lang="en-US" dirty="0">
                        <a:solidFill>
                          <a:schemeClr val="bg1"/>
                        </a:solidFill>
                      </a:endParaRPr>
                    </a:p>
                  </a:txBody>
                  <a:tcPr/>
                </a:tc>
                <a:tc>
                  <a:txBody>
                    <a:bodyPr/>
                    <a:lstStyle/>
                    <a:p>
                      <a:r>
                        <a:rPr lang="en-US">
                          <a:solidFill>
                            <a:schemeClr val="bg1"/>
                          </a:solidFill>
                        </a:rPr>
                        <a:t>No attempt</a:t>
                      </a:r>
                      <a:endParaRPr lang="en-US" dirty="0">
                        <a:solidFill>
                          <a:schemeClr val="bg1"/>
                        </a:solidFill>
                      </a:endParaRPr>
                    </a:p>
                  </a:txBody>
                  <a:tcPr/>
                </a:tc>
                <a:tc>
                  <a:txBody>
                    <a:bodyPr/>
                    <a:lstStyle/>
                    <a:p>
                      <a:r>
                        <a:rPr lang="en-US">
                          <a:solidFill>
                            <a:schemeClr val="bg1"/>
                          </a:solidFill>
                        </a:rPr>
                        <a:t>Failure(drone ship)</a:t>
                      </a:r>
                      <a:endParaRPr lang="en-US" dirty="0">
                        <a:solidFill>
                          <a:schemeClr val="bg1"/>
                        </a:solidFill>
                      </a:endParaRPr>
                    </a:p>
                  </a:txBody>
                  <a:tcPr/>
                </a:tc>
                <a:tc>
                  <a:txBody>
                    <a:bodyPr/>
                    <a:lstStyle/>
                    <a:p>
                      <a:r>
                        <a:rPr lang="en-US">
                          <a:solidFill>
                            <a:schemeClr val="bg1"/>
                          </a:solidFill>
                        </a:rPr>
                        <a:t>Success(drone ship)</a:t>
                      </a:r>
                      <a:endParaRPr lang="en-US" dirty="0">
                        <a:solidFill>
                          <a:schemeClr val="bg1"/>
                        </a:solidFill>
                      </a:endParaRPr>
                    </a:p>
                  </a:txBody>
                  <a:tcPr/>
                </a:tc>
                <a:tc>
                  <a:txBody>
                    <a:bodyPr/>
                    <a:lstStyle/>
                    <a:p>
                      <a:r>
                        <a:rPr lang="en-US">
                          <a:solidFill>
                            <a:schemeClr val="bg1"/>
                          </a:solidFill>
                        </a:rPr>
                        <a:t>Controlled(ocean)</a:t>
                      </a:r>
                      <a:endParaRPr lang="en-US" dirty="0">
                        <a:solidFill>
                          <a:schemeClr val="bg1"/>
                        </a:solidFill>
                      </a:endParaRPr>
                    </a:p>
                  </a:txBody>
                  <a:tcPr/>
                </a:tc>
                <a:tc>
                  <a:txBody>
                    <a:bodyPr/>
                    <a:lstStyle/>
                    <a:p>
                      <a:r>
                        <a:rPr lang="en-US">
                          <a:solidFill>
                            <a:schemeClr val="bg1"/>
                          </a:solidFill>
                        </a:rPr>
                        <a:t>Success(ground pad)</a:t>
                      </a:r>
                      <a:endParaRPr lang="en-US" dirty="0">
                        <a:solidFill>
                          <a:schemeClr val="bg1"/>
                        </a:solidFill>
                      </a:endParaRPr>
                    </a:p>
                  </a:txBody>
                  <a:tcPr/>
                </a:tc>
                <a:tc>
                  <a:txBody>
                    <a:bodyPr/>
                    <a:lstStyle/>
                    <a:p>
                      <a:r>
                        <a:rPr lang="en-US">
                          <a:solidFill>
                            <a:schemeClr val="bg1"/>
                          </a:solidFill>
                        </a:rPr>
                        <a:t>Failure(parachute)</a:t>
                      </a:r>
                      <a:endParaRPr lang="en-US" dirty="0">
                        <a:solidFill>
                          <a:schemeClr val="bg1"/>
                        </a:solidFill>
                      </a:endParaRPr>
                    </a:p>
                  </a:txBody>
                  <a:tcPr/>
                </a:tc>
                <a:tc>
                  <a:txBody>
                    <a:bodyPr/>
                    <a:lstStyle/>
                    <a:p>
                      <a:r>
                        <a:rPr lang="en-US">
                          <a:solidFill>
                            <a:schemeClr val="bg1"/>
                          </a:solidFill>
                        </a:rPr>
                        <a:t>Uncontrolled(ocean)</a:t>
                      </a:r>
                      <a:endParaRPr lang="en-US" dirty="0">
                        <a:solidFill>
                          <a:schemeClr val="bg1"/>
                        </a:solidFill>
                      </a:endParaRPr>
                    </a:p>
                  </a:txBody>
                  <a:tcPr/>
                </a:tc>
                <a:tc>
                  <a:txBody>
                    <a:bodyPr/>
                    <a:lstStyle/>
                    <a:p>
                      <a:r>
                        <a:rPr lang="en-US">
                          <a:solidFill>
                            <a:schemeClr val="bg1"/>
                          </a:solidFill>
                        </a:rPr>
                        <a:t>Precluded(drone ship)</a:t>
                      </a:r>
                      <a:endParaRPr lang="en-US" dirty="0">
                        <a:solidFill>
                          <a:schemeClr val="bg1"/>
                        </a:solidFill>
                      </a:endParaRPr>
                    </a:p>
                  </a:txBody>
                  <a:tcPr/>
                </a:tc>
                <a:extLst>
                  <a:ext uri="{0D108BD9-81ED-4DB2-BD59-A6C34878D82A}">
                    <a16:rowId xmlns:a16="http://schemas.microsoft.com/office/drawing/2014/main" val="1036343046"/>
                  </a:ext>
                </a:extLst>
              </a:tr>
              <a:tr h="765980">
                <a:tc>
                  <a:txBody>
                    <a:bodyPr/>
                    <a:lstStyle/>
                    <a:p>
                      <a:r>
                        <a:rPr lang="en-US">
                          <a:solidFill>
                            <a:schemeClr val="bg1"/>
                          </a:solidFill>
                        </a:rPr>
                        <a:t>Count</a:t>
                      </a:r>
                      <a:endParaRPr lang="en-US" dirty="0">
                        <a:solidFill>
                          <a:schemeClr val="bg1"/>
                        </a:solidFill>
                      </a:endParaRPr>
                    </a:p>
                  </a:txBody>
                  <a:tcPr/>
                </a:tc>
                <a:tc>
                  <a:txBody>
                    <a:bodyPr/>
                    <a:lstStyle/>
                    <a:p>
                      <a:r>
                        <a:rPr lang="en-US">
                          <a:solidFill>
                            <a:schemeClr val="bg1"/>
                          </a:solidFill>
                        </a:rPr>
                        <a:t>10</a:t>
                      </a:r>
                      <a:endParaRPr lang="en-US" dirty="0">
                        <a:solidFill>
                          <a:schemeClr val="bg1"/>
                        </a:solidFill>
                      </a:endParaRPr>
                    </a:p>
                  </a:txBody>
                  <a:tcPr/>
                </a:tc>
                <a:tc>
                  <a:txBody>
                    <a:bodyPr/>
                    <a:lstStyle/>
                    <a:p>
                      <a:r>
                        <a:rPr lang="en-US">
                          <a:solidFill>
                            <a:schemeClr val="bg1"/>
                          </a:solidFill>
                        </a:rPr>
                        <a:t>5</a:t>
                      </a:r>
                      <a:endParaRPr lang="en-US" dirty="0">
                        <a:solidFill>
                          <a:schemeClr val="bg1"/>
                        </a:solidFill>
                      </a:endParaRPr>
                    </a:p>
                  </a:txBody>
                  <a:tcPr/>
                </a:tc>
                <a:tc>
                  <a:txBody>
                    <a:bodyPr/>
                    <a:lstStyle/>
                    <a:p>
                      <a:r>
                        <a:rPr lang="en-US">
                          <a:solidFill>
                            <a:schemeClr val="bg1"/>
                          </a:solidFill>
                        </a:rPr>
                        <a:t>5</a:t>
                      </a:r>
                      <a:endParaRPr lang="en-US" dirty="0">
                        <a:solidFill>
                          <a:schemeClr val="bg1"/>
                        </a:solidFill>
                      </a:endParaRPr>
                    </a:p>
                  </a:txBody>
                  <a:tcPr/>
                </a:tc>
                <a:tc>
                  <a:txBody>
                    <a:bodyPr/>
                    <a:lstStyle/>
                    <a:p>
                      <a:r>
                        <a:rPr lang="en-US">
                          <a:solidFill>
                            <a:schemeClr val="bg1"/>
                          </a:solidFill>
                        </a:rPr>
                        <a:t>3</a:t>
                      </a:r>
                      <a:endParaRPr lang="en-US" dirty="0">
                        <a:solidFill>
                          <a:schemeClr val="bg1"/>
                        </a:solidFill>
                      </a:endParaRPr>
                    </a:p>
                  </a:txBody>
                  <a:tcPr/>
                </a:tc>
                <a:tc>
                  <a:txBody>
                    <a:bodyPr/>
                    <a:lstStyle/>
                    <a:p>
                      <a:r>
                        <a:rPr lang="en-US">
                          <a:solidFill>
                            <a:schemeClr val="bg1"/>
                          </a:solidFill>
                        </a:rPr>
                        <a:t>3</a:t>
                      </a:r>
                      <a:endParaRPr lang="en-US" dirty="0">
                        <a:solidFill>
                          <a:schemeClr val="bg1"/>
                        </a:solidFill>
                      </a:endParaRPr>
                    </a:p>
                  </a:txBody>
                  <a:tcPr/>
                </a:tc>
                <a:tc>
                  <a:txBody>
                    <a:bodyPr/>
                    <a:lstStyle/>
                    <a:p>
                      <a:endParaRPr lang="en-US" dirty="0">
                        <a:solidFill>
                          <a:schemeClr val="bg1"/>
                        </a:solidFill>
                      </a:endParaRPr>
                    </a:p>
                  </a:txBody>
                  <a:tcPr/>
                </a:tc>
                <a:tc>
                  <a:txBody>
                    <a:bodyPr/>
                    <a:lstStyle/>
                    <a:p>
                      <a:r>
                        <a:rPr lang="en-US">
                          <a:solidFill>
                            <a:schemeClr val="bg1"/>
                          </a:solidFill>
                        </a:rPr>
                        <a:t>2</a:t>
                      </a:r>
                      <a:endParaRPr lang="en-US" dirty="0">
                        <a:solidFill>
                          <a:schemeClr val="bg1"/>
                        </a:solidFill>
                      </a:endParaRPr>
                    </a:p>
                  </a:txBody>
                  <a:tcPr/>
                </a:tc>
                <a:tc>
                  <a:txBody>
                    <a:bodyPr/>
                    <a:lstStyle/>
                    <a:p>
                      <a:r>
                        <a:rPr lang="en-US">
                          <a:solidFill>
                            <a:schemeClr val="bg1"/>
                          </a:solidFill>
                        </a:rPr>
                        <a:t>1</a:t>
                      </a:r>
                      <a:endParaRPr lang="en-US" dirty="0">
                        <a:solidFill>
                          <a:schemeClr val="bg1"/>
                        </a:solidFill>
                      </a:endParaRPr>
                    </a:p>
                  </a:txBody>
                  <a:tcPr/>
                </a:tc>
                <a:extLst>
                  <a:ext uri="{0D108BD9-81ED-4DB2-BD59-A6C34878D82A}">
                    <a16:rowId xmlns:a16="http://schemas.microsoft.com/office/drawing/2014/main" val="2590816864"/>
                  </a:ext>
                </a:extLst>
              </a:tr>
            </a:tbl>
          </a:graphicData>
        </a:graphic>
      </p:graphicFrame>
    </p:spTree>
    <p:extLst>
      <p:ext uri="{BB962C8B-B14F-4D97-AF65-F5344CB8AC3E}">
        <p14:creationId xmlns:p14="http://schemas.microsoft.com/office/powerpoint/2010/main" val="2683112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D755B2-5AAE-48DA-B962-A255A416AA0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a:solidFill>
                  <a:srgbClr val="FFFFFF"/>
                </a:solidFill>
                <a:cs typeface="Calibri Light"/>
              </a:rPr>
              <a:t>Launch Sites Proximities Analysis</a:t>
            </a:r>
            <a:br>
              <a:rPr lang="en-US" sz="5200" dirty="0">
                <a:solidFill>
                  <a:srgbClr val="FFFFFF"/>
                </a:solidFill>
                <a:cs typeface="Calibri Light"/>
              </a:rPr>
            </a:br>
            <a:endParaRPr lang="en-US" sz="5200">
              <a:solidFill>
                <a:srgbClr val="FFFFFF"/>
              </a:solidFill>
              <a:cs typeface="Calibri Light"/>
            </a:endParaRPr>
          </a:p>
        </p:txBody>
      </p:sp>
    </p:spTree>
    <p:extLst>
      <p:ext uri="{BB962C8B-B14F-4D97-AF65-F5344CB8AC3E}">
        <p14:creationId xmlns:p14="http://schemas.microsoft.com/office/powerpoint/2010/main" val="2274049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itle 2">
            <a:extLst>
              <a:ext uri="{FF2B5EF4-FFF2-40B4-BE49-F238E27FC236}">
                <a16:creationId xmlns:a16="http://schemas.microsoft.com/office/drawing/2014/main" id="{544E4E12-6252-4E42-95FD-6378C35F9730}"/>
              </a:ext>
            </a:extLst>
          </p:cNvPr>
          <p:cNvSpPr>
            <a:spLocks noGrp="1"/>
          </p:cNvSpPr>
          <p:nvPr>
            <p:ph type="title"/>
          </p:nvPr>
        </p:nvSpPr>
        <p:spPr>
          <a:xfrm>
            <a:off x="839788" y="457200"/>
            <a:ext cx="9697557" cy="1111370"/>
          </a:xfrm>
        </p:spPr>
        <p:txBody>
          <a:bodyPr/>
          <a:lstStyle/>
          <a:p>
            <a:r>
              <a:rPr lang="en-US" sz="5400">
                <a:solidFill>
                  <a:schemeClr val="accent6"/>
                </a:solidFill>
                <a:ea typeface="+mj-lt"/>
                <a:cs typeface="+mj-lt"/>
              </a:rPr>
              <a:t>Launch sites in the US</a:t>
            </a:r>
          </a:p>
          <a:p>
            <a:endParaRPr lang="en-US" dirty="0">
              <a:cs typeface="Calibri Light"/>
            </a:endParaRPr>
          </a:p>
        </p:txBody>
      </p:sp>
      <p:sp>
        <p:nvSpPr>
          <p:cNvPr id="7" name="Text Placeholder 6">
            <a:extLst>
              <a:ext uri="{FF2B5EF4-FFF2-40B4-BE49-F238E27FC236}">
                <a16:creationId xmlns:a16="http://schemas.microsoft.com/office/drawing/2014/main" id="{382F522A-BA11-48BB-A452-80ABE66B6EA0}"/>
              </a:ext>
            </a:extLst>
          </p:cNvPr>
          <p:cNvSpPr>
            <a:spLocks noGrp="1"/>
          </p:cNvSpPr>
          <p:nvPr>
            <p:ph type="body" sz="half" idx="2"/>
          </p:nvPr>
        </p:nvSpPr>
        <p:spPr/>
        <p:txBody>
          <a:bodyPr vert="horz" lIns="91440" tIns="45720" rIns="91440" bIns="45720" rtlCol="0" anchor="t">
            <a:normAutofit/>
          </a:bodyPr>
          <a:lstStyle/>
          <a:p>
            <a:pPr>
              <a:lnSpc>
                <a:spcPct val="150000"/>
              </a:lnSpc>
            </a:pPr>
            <a:r>
              <a:rPr lang="en-US" sz="2400" dirty="0">
                <a:solidFill>
                  <a:schemeClr val="bg1"/>
                </a:solidFill>
                <a:cs typeface="Calibri"/>
              </a:rPr>
              <a:t>We can see that the SpaceX launch sites are </a:t>
            </a:r>
            <a:r>
              <a:rPr lang="en-US" sz="2400">
                <a:solidFill>
                  <a:schemeClr val="bg1"/>
                </a:solidFill>
                <a:cs typeface="Calibri"/>
              </a:rPr>
              <a:t>in the United States of Ameica's coasts, Florida and California</a:t>
            </a:r>
          </a:p>
        </p:txBody>
      </p:sp>
      <p:pic>
        <p:nvPicPr>
          <p:cNvPr id="2" name="Picture 5" descr="Map&#10;&#10;Description automatically generated">
            <a:extLst>
              <a:ext uri="{FF2B5EF4-FFF2-40B4-BE49-F238E27FC236}">
                <a16:creationId xmlns:a16="http://schemas.microsoft.com/office/drawing/2014/main" id="{70599A68-1390-4CD2-AF6A-7ADAC3A98C47}"/>
              </a:ext>
            </a:extLst>
          </p:cNvPr>
          <p:cNvPicPr>
            <a:picLocks noChangeAspect="1"/>
          </p:cNvPicPr>
          <p:nvPr/>
        </p:nvPicPr>
        <p:blipFill>
          <a:blip r:embed="rId4"/>
          <a:stretch>
            <a:fillRect/>
          </a:stretch>
        </p:blipFill>
        <p:spPr>
          <a:xfrm>
            <a:off x="6403182" y="2037597"/>
            <a:ext cx="5588791" cy="2461336"/>
          </a:xfrm>
          <a:prstGeom prst="rect">
            <a:avLst/>
          </a:prstGeom>
        </p:spPr>
      </p:pic>
    </p:spTree>
    <p:extLst>
      <p:ext uri="{BB962C8B-B14F-4D97-AF65-F5344CB8AC3E}">
        <p14:creationId xmlns:p14="http://schemas.microsoft.com/office/powerpoint/2010/main" val="3660403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itle 2">
            <a:extLst>
              <a:ext uri="{FF2B5EF4-FFF2-40B4-BE49-F238E27FC236}">
                <a16:creationId xmlns:a16="http://schemas.microsoft.com/office/drawing/2014/main" id="{544E4E12-6252-4E42-95FD-6378C35F9730}"/>
              </a:ext>
            </a:extLst>
          </p:cNvPr>
          <p:cNvSpPr>
            <a:spLocks noGrp="1"/>
          </p:cNvSpPr>
          <p:nvPr>
            <p:ph type="title"/>
          </p:nvPr>
        </p:nvSpPr>
        <p:spPr>
          <a:xfrm>
            <a:off x="969184" y="1161690"/>
            <a:ext cx="9697557" cy="1111370"/>
          </a:xfrm>
        </p:spPr>
        <p:txBody>
          <a:bodyPr/>
          <a:lstStyle/>
          <a:p>
            <a:r>
              <a:rPr lang="en-US" sz="5400">
                <a:solidFill>
                  <a:schemeClr val="accent6"/>
                </a:solidFill>
                <a:ea typeface="+mj-lt"/>
                <a:cs typeface="+mj-lt"/>
              </a:rPr>
              <a:t>Success or Failure Marker</a:t>
            </a:r>
            <a:endParaRPr lang="en-US">
              <a:solidFill>
                <a:schemeClr val="accent6"/>
              </a:solidFill>
            </a:endParaRPr>
          </a:p>
          <a:p>
            <a:endParaRPr lang="en-US" sz="5400" dirty="0">
              <a:solidFill>
                <a:schemeClr val="accent6"/>
              </a:solidFill>
              <a:ea typeface="+mj-lt"/>
              <a:cs typeface="+mj-lt"/>
            </a:endParaRPr>
          </a:p>
          <a:p>
            <a:endParaRPr lang="en-US" dirty="0">
              <a:cs typeface="Calibri Light"/>
            </a:endParaRPr>
          </a:p>
        </p:txBody>
      </p:sp>
      <p:sp>
        <p:nvSpPr>
          <p:cNvPr id="7" name="Text Placeholder 6">
            <a:extLst>
              <a:ext uri="{FF2B5EF4-FFF2-40B4-BE49-F238E27FC236}">
                <a16:creationId xmlns:a16="http://schemas.microsoft.com/office/drawing/2014/main" id="{382F522A-BA11-48BB-A452-80ABE66B6EA0}"/>
              </a:ext>
            </a:extLst>
          </p:cNvPr>
          <p:cNvSpPr>
            <a:spLocks noGrp="1"/>
          </p:cNvSpPr>
          <p:nvPr>
            <p:ph type="body" sz="half" idx="2"/>
          </p:nvPr>
        </p:nvSpPr>
        <p:spPr/>
        <p:txBody>
          <a:bodyPr vert="horz" lIns="91440" tIns="45720" rIns="91440" bIns="45720" rtlCol="0" anchor="t">
            <a:normAutofit/>
          </a:bodyPr>
          <a:lstStyle/>
          <a:p>
            <a:pPr>
              <a:lnSpc>
                <a:spcPct val="150000"/>
              </a:lnSpc>
            </a:pPr>
            <a:r>
              <a:rPr lang="en-US" sz="2400" dirty="0">
                <a:solidFill>
                  <a:schemeClr val="accent6">
                    <a:lumMod val="60000"/>
                    <a:lumOff val="40000"/>
                  </a:schemeClr>
                </a:solidFill>
                <a:cs typeface="Calibri"/>
              </a:rPr>
              <a:t>Green </a:t>
            </a:r>
            <a:r>
              <a:rPr lang="en-US" sz="2400" dirty="0">
                <a:solidFill>
                  <a:schemeClr val="bg1"/>
                </a:solidFill>
                <a:cs typeface="Calibri"/>
              </a:rPr>
              <a:t>Marker shows successful Launches and </a:t>
            </a:r>
            <a:r>
              <a:rPr lang="en-US" sz="2400" dirty="0">
                <a:solidFill>
                  <a:srgbClr val="C00000"/>
                </a:solidFill>
                <a:cs typeface="Calibri"/>
              </a:rPr>
              <a:t>Red </a:t>
            </a:r>
            <a:r>
              <a:rPr lang="en-US" sz="2400">
                <a:solidFill>
                  <a:schemeClr val="bg1"/>
                </a:solidFill>
                <a:cs typeface="Calibri"/>
              </a:rPr>
              <a:t>Marker shows failures</a:t>
            </a:r>
            <a:endParaRPr lang="en-US" sz="2400" dirty="0">
              <a:solidFill>
                <a:schemeClr val="bg1"/>
              </a:solidFill>
              <a:cs typeface="Calibri"/>
            </a:endParaRPr>
          </a:p>
        </p:txBody>
      </p:sp>
      <p:pic>
        <p:nvPicPr>
          <p:cNvPr id="2" name="Picture 5">
            <a:extLst>
              <a:ext uri="{FF2B5EF4-FFF2-40B4-BE49-F238E27FC236}">
                <a16:creationId xmlns:a16="http://schemas.microsoft.com/office/drawing/2014/main" id="{FE4BF5D8-A6F5-405E-A1B0-D3B3CF445504}"/>
              </a:ext>
            </a:extLst>
          </p:cNvPr>
          <p:cNvPicPr>
            <a:picLocks noChangeAspect="1"/>
          </p:cNvPicPr>
          <p:nvPr/>
        </p:nvPicPr>
        <p:blipFill>
          <a:blip r:embed="rId4"/>
          <a:stretch>
            <a:fillRect/>
          </a:stretch>
        </p:blipFill>
        <p:spPr>
          <a:xfrm>
            <a:off x="7006356" y="1589625"/>
            <a:ext cx="3390181" cy="1981772"/>
          </a:xfrm>
          <a:prstGeom prst="rect">
            <a:avLst/>
          </a:prstGeom>
        </p:spPr>
      </p:pic>
    </p:spTree>
    <p:extLst>
      <p:ext uri="{BB962C8B-B14F-4D97-AF65-F5344CB8AC3E}">
        <p14:creationId xmlns:p14="http://schemas.microsoft.com/office/powerpoint/2010/main" val="3546177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itle 2">
            <a:extLst>
              <a:ext uri="{FF2B5EF4-FFF2-40B4-BE49-F238E27FC236}">
                <a16:creationId xmlns:a16="http://schemas.microsoft.com/office/drawing/2014/main" id="{544E4E12-6252-4E42-95FD-6378C35F9730}"/>
              </a:ext>
            </a:extLst>
          </p:cNvPr>
          <p:cNvSpPr>
            <a:spLocks noGrp="1"/>
          </p:cNvSpPr>
          <p:nvPr>
            <p:ph type="title"/>
          </p:nvPr>
        </p:nvSpPr>
        <p:spPr>
          <a:xfrm>
            <a:off x="839788" y="457200"/>
            <a:ext cx="9697557" cy="1111370"/>
          </a:xfrm>
        </p:spPr>
        <p:txBody>
          <a:bodyPr/>
          <a:lstStyle/>
          <a:p>
            <a:r>
              <a:rPr lang="en-US" sz="5400">
                <a:solidFill>
                  <a:schemeClr val="accent6"/>
                </a:solidFill>
                <a:ea typeface="+mj-lt"/>
                <a:cs typeface="+mj-lt"/>
              </a:rPr>
              <a:t>Launch sites proximities</a:t>
            </a:r>
          </a:p>
          <a:p>
            <a:endParaRPr lang="en-US" dirty="0">
              <a:cs typeface="Calibri Light"/>
            </a:endParaRPr>
          </a:p>
        </p:txBody>
      </p:sp>
      <p:sp>
        <p:nvSpPr>
          <p:cNvPr id="7" name="Text Placeholder 6">
            <a:extLst>
              <a:ext uri="{FF2B5EF4-FFF2-40B4-BE49-F238E27FC236}">
                <a16:creationId xmlns:a16="http://schemas.microsoft.com/office/drawing/2014/main" id="{382F522A-BA11-48BB-A452-80ABE66B6EA0}"/>
              </a:ext>
            </a:extLst>
          </p:cNvPr>
          <p:cNvSpPr>
            <a:spLocks noGrp="1"/>
          </p:cNvSpPr>
          <p:nvPr>
            <p:ph type="body" sz="half" idx="2"/>
          </p:nvPr>
        </p:nvSpPr>
        <p:spPr/>
        <p:txBody>
          <a:bodyPr vert="horz" lIns="91440" tIns="45720" rIns="91440" bIns="45720" rtlCol="0" anchor="t">
            <a:normAutofit/>
          </a:bodyPr>
          <a:lstStyle/>
          <a:p>
            <a:pPr>
              <a:lnSpc>
                <a:spcPct val="150000"/>
              </a:lnSpc>
            </a:pPr>
            <a:r>
              <a:rPr lang="en-US" sz="2400" dirty="0">
                <a:solidFill>
                  <a:schemeClr val="bg1"/>
                </a:solidFill>
                <a:cs typeface="Calibri"/>
              </a:rPr>
              <a:t>We can see the proximity of the launching site and the railway station and </a:t>
            </a:r>
            <a:r>
              <a:rPr lang="en-US" sz="2400">
                <a:solidFill>
                  <a:schemeClr val="bg1"/>
                </a:solidFill>
                <a:cs typeface="Calibri"/>
              </a:rPr>
              <a:t>proximities with the coastline,city and closest Highway</a:t>
            </a:r>
          </a:p>
        </p:txBody>
      </p:sp>
      <p:pic>
        <p:nvPicPr>
          <p:cNvPr id="2" name="Picture 5" descr="A picture containing diagram&#10;&#10;Description automatically generated">
            <a:extLst>
              <a:ext uri="{FF2B5EF4-FFF2-40B4-BE49-F238E27FC236}">
                <a16:creationId xmlns:a16="http://schemas.microsoft.com/office/drawing/2014/main" id="{DFA504F4-773D-4795-A278-7DDCFA8DA698}"/>
              </a:ext>
            </a:extLst>
          </p:cNvPr>
          <p:cNvPicPr>
            <a:picLocks noChangeAspect="1"/>
          </p:cNvPicPr>
          <p:nvPr/>
        </p:nvPicPr>
        <p:blipFill>
          <a:blip r:embed="rId4"/>
          <a:stretch>
            <a:fillRect/>
          </a:stretch>
        </p:blipFill>
        <p:spPr>
          <a:xfrm>
            <a:off x="8692552" y="1227252"/>
            <a:ext cx="3303916" cy="1125459"/>
          </a:xfrm>
          <a:prstGeom prst="rect">
            <a:avLst/>
          </a:prstGeom>
        </p:spPr>
      </p:pic>
      <p:pic>
        <p:nvPicPr>
          <p:cNvPr id="6" name="Picture 7" descr="Chart, line chart&#10;&#10;Description automatically generated">
            <a:extLst>
              <a:ext uri="{FF2B5EF4-FFF2-40B4-BE49-F238E27FC236}">
                <a16:creationId xmlns:a16="http://schemas.microsoft.com/office/drawing/2014/main" id="{A0984D6C-601E-4D7D-958D-A7242D59B0C0}"/>
              </a:ext>
            </a:extLst>
          </p:cNvPr>
          <p:cNvPicPr>
            <a:picLocks noChangeAspect="1"/>
          </p:cNvPicPr>
          <p:nvPr/>
        </p:nvPicPr>
        <p:blipFill>
          <a:blip r:embed="rId5"/>
          <a:stretch>
            <a:fillRect/>
          </a:stretch>
        </p:blipFill>
        <p:spPr>
          <a:xfrm>
            <a:off x="5615796" y="4443732"/>
            <a:ext cx="2743200" cy="961027"/>
          </a:xfrm>
          <a:prstGeom prst="rect">
            <a:avLst/>
          </a:prstGeom>
        </p:spPr>
      </p:pic>
      <p:pic>
        <p:nvPicPr>
          <p:cNvPr id="8" name="Picture 8" descr="Diagram, schematic&#10;&#10;Description automatically generated">
            <a:extLst>
              <a:ext uri="{FF2B5EF4-FFF2-40B4-BE49-F238E27FC236}">
                <a16:creationId xmlns:a16="http://schemas.microsoft.com/office/drawing/2014/main" id="{C02FA7BA-3168-47A9-9660-CBFB508FE83A}"/>
              </a:ext>
            </a:extLst>
          </p:cNvPr>
          <p:cNvPicPr>
            <a:picLocks noChangeAspect="1"/>
          </p:cNvPicPr>
          <p:nvPr/>
        </p:nvPicPr>
        <p:blipFill>
          <a:blip r:embed="rId6"/>
          <a:stretch>
            <a:fillRect/>
          </a:stretch>
        </p:blipFill>
        <p:spPr>
          <a:xfrm>
            <a:off x="8980098" y="4317723"/>
            <a:ext cx="2743200" cy="1615611"/>
          </a:xfrm>
          <a:prstGeom prst="rect">
            <a:avLst/>
          </a:prstGeom>
        </p:spPr>
      </p:pic>
      <p:pic>
        <p:nvPicPr>
          <p:cNvPr id="9" name="Picture 9" descr="Map&#10;&#10;Description automatically generated">
            <a:extLst>
              <a:ext uri="{FF2B5EF4-FFF2-40B4-BE49-F238E27FC236}">
                <a16:creationId xmlns:a16="http://schemas.microsoft.com/office/drawing/2014/main" id="{10E4775A-1BEA-4CC8-834D-693C249EB8E2}"/>
              </a:ext>
            </a:extLst>
          </p:cNvPr>
          <p:cNvPicPr>
            <a:picLocks noChangeAspect="1"/>
          </p:cNvPicPr>
          <p:nvPr/>
        </p:nvPicPr>
        <p:blipFill>
          <a:blip r:embed="rId7"/>
          <a:stretch>
            <a:fillRect/>
          </a:stretch>
        </p:blipFill>
        <p:spPr>
          <a:xfrm>
            <a:off x="5529532" y="1185222"/>
            <a:ext cx="2743200" cy="1640840"/>
          </a:xfrm>
          <a:prstGeom prst="rect">
            <a:avLst/>
          </a:prstGeom>
        </p:spPr>
      </p:pic>
      <p:sp>
        <p:nvSpPr>
          <p:cNvPr id="11" name="TextBox 10">
            <a:extLst>
              <a:ext uri="{FF2B5EF4-FFF2-40B4-BE49-F238E27FC236}">
                <a16:creationId xmlns:a16="http://schemas.microsoft.com/office/drawing/2014/main" id="{4FE72BE6-7E6A-4941-AF90-0E4D64A054F2}"/>
              </a:ext>
            </a:extLst>
          </p:cNvPr>
          <p:cNvSpPr txBox="1"/>
          <p:nvPr/>
        </p:nvSpPr>
        <p:spPr>
          <a:xfrm>
            <a:off x="5653087" y="296227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Distance to nearest city</a:t>
            </a:r>
          </a:p>
        </p:txBody>
      </p:sp>
      <p:sp>
        <p:nvSpPr>
          <p:cNvPr id="12" name="TextBox 11">
            <a:extLst>
              <a:ext uri="{FF2B5EF4-FFF2-40B4-BE49-F238E27FC236}">
                <a16:creationId xmlns:a16="http://schemas.microsoft.com/office/drawing/2014/main" id="{512A601E-5ED3-4D5D-A051-36A6BA55F2D5}"/>
              </a:ext>
            </a:extLst>
          </p:cNvPr>
          <p:cNvSpPr txBox="1"/>
          <p:nvPr/>
        </p:nvSpPr>
        <p:spPr>
          <a:xfrm>
            <a:off x="8736806" y="24503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Distance to railway station</a:t>
            </a:r>
          </a:p>
        </p:txBody>
      </p:sp>
      <p:sp>
        <p:nvSpPr>
          <p:cNvPr id="13" name="TextBox 12">
            <a:extLst>
              <a:ext uri="{FF2B5EF4-FFF2-40B4-BE49-F238E27FC236}">
                <a16:creationId xmlns:a16="http://schemas.microsoft.com/office/drawing/2014/main" id="{5ABB30B5-9C90-4428-893E-FE9F45E4499B}"/>
              </a:ext>
            </a:extLst>
          </p:cNvPr>
          <p:cNvSpPr txBox="1"/>
          <p:nvPr/>
        </p:nvSpPr>
        <p:spPr>
          <a:xfrm>
            <a:off x="5926931" y="5557837"/>
            <a:ext cx="22788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Distance to coastline</a:t>
            </a:r>
          </a:p>
        </p:txBody>
      </p:sp>
      <p:sp>
        <p:nvSpPr>
          <p:cNvPr id="14" name="TextBox 13">
            <a:extLst>
              <a:ext uri="{FF2B5EF4-FFF2-40B4-BE49-F238E27FC236}">
                <a16:creationId xmlns:a16="http://schemas.microsoft.com/office/drawing/2014/main" id="{ACCFA5CA-BB8A-4995-BC05-3F8A1951ACE7}"/>
              </a:ext>
            </a:extLst>
          </p:cNvPr>
          <p:cNvSpPr txBox="1"/>
          <p:nvPr/>
        </p:nvSpPr>
        <p:spPr>
          <a:xfrm>
            <a:off x="8915400" y="5986462"/>
            <a:ext cx="30884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Distance to nearest highway</a:t>
            </a:r>
          </a:p>
        </p:txBody>
      </p:sp>
    </p:spTree>
    <p:extLst>
      <p:ext uri="{BB962C8B-B14F-4D97-AF65-F5344CB8AC3E}">
        <p14:creationId xmlns:p14="http://schemas.microsoft.com/office/powerpoint/2010/main" val="362432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D755B2-5AAE-48DA-B962-A255A416AA00}"/>
              </a:ext>
            </a:extLst>
          </p:cNvPr>
          <p:cNvSpPr>
            <a:spLocks noGrp="1"/>
          </p:cNvSpPr>
          <p:nvPr>
            <p:ph type="title"/>
          </p:nvPr>
        </p:nvSpPr>
        <p:spPr>
          <a:xfrm>
            <a:off x="1485469" y="1490116"/>
            <a:ext cx="8994476" cy="2970929"/>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a:solidFill>
                  <a:srgbClr val="FFFFFF"/>
                </a:solidFill>
                <a:cs typeface="Calibri Light"/>
              </a:rPr>
              <a:t>Building a Dashboard with Plotly Dash</a:t>
            </a:r>
            <a:br>
              <a:rPr lang="en-US" sz="5200" dirty="0">
                <a:solidFill>
                  <a:srgbClr val="FFFFFF"/>
                </a:solidFill>
                <a:cs typeface="Calibri Light"/>
              </a:rPr>
            </a:br>
            <a:endParaRPr lang="en-US" sz="5200">
              <a:solidFill>
                <a:srgbClr val="FFFFFF"/>
              </a:solidFill>
              <a:cs typeface="Calibri Light"/>
            </a:endParaRPr>
          </a:p>
        </p:txBody>
      </p:sp>
    </p:spTree>
    <p:extLst>
      <p:ext uri="{BB962C8B-B14F-4D97-AF65-F5344CB8AC3E}">
        <p14:creationId xmlns:p14="http://schemas.microsoft.com/office/powerpoint/2010/main" val="1007835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itle 2">
            <a:extLst>
              <a:ext uri="{FF2B5EF4-FFF2-40B4-BE49-F238E27FC236}">
                <a16:creationId xmlns:a16="http://schemas.microsoft.com/office/drawing/2014/main" id="{CF940DFF-0F19-4259-8968-CB4075A1EB98}"/>
              </a:ext>
            </a:extLst>
          </p:cNvPr>
          <p:cNvSpPr>
            <a:spLocks noGrp="1"/>
          </p:cNvSpPr>
          <p:nvPr>
            <p:ph type="title"/>
          </p:nvPr>
        </p:nvSpPr>
        <p:spPr>
          <a:xfrm>
            <a:off x="839788" y="112143"/>
            <a:ext cx="9352501" cy="881334"/>
          </a:xfrm>
        </p:spPr>
        <p:txBody>
          <a:bodyPr>
            <a:normAutofit/>
          </a:bodyPr>
          <a:lstStyle/>
          <a:p>
            <a:r>
              <a:rPr lang="en-US" sz="4000">
                <a:solidFill>
                  <a:schemeClr val="accent6"/>
                </a:solidFill>
                <a:cs typeface="Calibri Light"/>
              </a:rPr>
              <a:t>Success rate of all sites</a:t>
            </a:r>
          </a:p>
        </p:txBody>
      </p:sp>
      <p:sp>
        <p:nvSpPr>
          <p:cNvPr id="7" name="Text Placeholder 6">
            <a:extLst>
              <a:ext uri="{FF2B5EF4-FFF2-40B4-BE49-F238E27FC236}">
                <a16:creationId xmlns:a16="http://schemas.microsoft.com/office/drawing/2014/main" id="{30C61817-7C66-47AE-AAA2-B999D004BE88}"/>
              </a:ext>
            </a:extLst>
          </p:cNvPr>
          <p:cNvSpPr>
            <a:spLocks noGrp="1"/>
          </p:cNvSpPr>
          <p:nvPr>
            <p:ph type="body" sz="half" idx="2"/>
          </p:nvPr>
        </p:nvSpPr>
        <p:spPr>
          <a:xfrm>
            <a:off x="839788" y="1237891"/>
            <a:ext cx="3932237" cy="5062417"/>
          </a:xfrm>
        </p:spPr>
        <p:txBody>
          <a:bodyPr vert="horz" lIns="91440" tIns="45720" rIns="91440" bIns="45720" rtlCol="0" anchor="t">
            <a:normAutofit/>
          </a:bodyPr>
          <a:lstStyle/>
          <a:p>
            <a:pPr>
              <a:lnSpc>
                <a:spcPct val="150000"/>
              </a:lnSpc>
            </a:pPr>
            <a:r>
              <a:rPr lang="en-US" sz="2000" dirty="0">
                <a:solidFill>
                  <a:schemeClr val="bg1"/>
                </a:solidFill>
                <a:cs typeface="Calibri"/>
              </a:rPr>
              <a:t>We can see that KSC LC –39A has the most </a:t>
            </a:r>
            <a:r>
              <a:rPr lang="en-US" sz="2000">
                <a:solidFill>
                  <a:schemeClr val="bg1"/>
                </a:solidFill>
                <a:cs typeface="Calibri"/>
              </a:rPr>
              <a:t>successful launches among all the sites.</a:t>
            </a:r>
          </a:p>
        </p:txBody>
      </p:sp>
      <p:pic>
        <p:nvPicPr>
          <p:cNvPr id="9" name="Picture 9" descr="Chart, pie chart&#10;&#10;Description automatically generated">
            <a:extLst>
              <a:ext uri="{FF2B5EF4-FFF2-40B4-BE49-F238E27FC236}">
                <a16:creationId xmlns:a16="http://schemas.microsoft.com/office/drawing/2014/main" id="{C1EAC51B-1DCA-4A12-809D-34953B23C82A}"/>
              </a:ext>
            </a:extLst>
          </p:cNvPr>
          <p:cNvPicPr>
            <a:picLocks noChangeAspect="1"/>
          </p:cNvPicPr>
          <p:nvPr/>
        </p:nvPicPr>
        <p:blipFill>
          <a:blip r:embed="rId4"/>
          <a:stretch>
            <a:fillRect/>
          </a:stretch>
        </p:blipFill>
        <p:spPr>
          <a:xfrm>
            <a:off x="2395268" y="2991853"/>
            <a:ext cx="9342407" cy="3059652"/>
          </a:xfrm>
          <a:prstGeom prst="rect">
            <a:avLst/>
          </a:prstGeom>
        </p:spPr>
      </p:pic>
    </p:spTree>
    <p:extLst>
      <p:ext uri="{BB962C8B-B14F-4D97-AF65-F5344CB8AC3E}">
        <p14:creationId xmlns:p14="http://schemas.microsoft.com/office/powerpoint/2010/main" val="924372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8" name="Rectangle 4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35CC1-4656-4494-BEB0-63E5E213B6D3}"/>
              </a:ext>
            </a:extLst>
          </p:cNvPr>
          <p:cNvSpPr>
            <a:spLocks noGrp="1"/>
          </p:cNvSpPr>
          <p:nvPr>
            <p:ph type="title"/>
          </p:nvPr>
        </p:nvSpPr>
        <p:spPr>
          <a:xfrm>
            <a:off x="1097280" y="325550"/>
            <a:ext cx="10044023" cy="7855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a:solidFill>
                  <a:srgbClr val="FFFFFF"/>
                </a:solidFill>
                <a:cs typeface="Calibri Light"/>
              </a:rPr>
              <a:t>INTRODUCTION</a:t>
            </a:r>
            <a:endParaRPr lang="en-US" sz="5200">
              <a:solidFill>
                <a:srgbClr val="FFFFFF"/>
              </a:solidFill>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type="body" idx="1"/>
          </p:nvPr>
        </p:nvSpPr>
        <p:spPr>
          <a:xfrm>
            <a:off x="941900" y="1498496"/>
            <a:ext cx="10058400" cy="4402593"/>
          </a:xfrm>
          <a:effectLst>
            <a:outerShdw blurRad="50800" dist="38100" dir="2700000" algn="tl" rotWithShape="0">
              <a:prstClr val="black">
                <a:alpha val="40000"/>
              </a:prstClr>
            </a:outerShdw>
          </a:effectLst>
        </p:spPr>
        <p:txBody>
          <a:bodyPr vert="horz" lIns="91440" tIns="45720" rIns="91440" bIns="45720" rtlCol="0" anchor="t">
            <a:normAutofit fontScale="92500" lnSpcReduction="10000"/>
          </a:bodyPr>
          <a:lstStyle/>
          <a:p>
            <a:pPr marL="342900" indent="-342900">
              <a:buChar char="•"/>
            </a:pPr>
            <a:r>
              <a:rPr lang="en-US" dirty="0">
                <a:solidFill>
                  <a:schemeClr val="bg1"/>
                </a:solidFill>
                <a:ea typeface="+mn-lt"/>
                <a:cs typeface="+mn-lt"/>
              </a:rPr>
              <a:t>Project background and context</a:t>
            </a:r>
            <a:endParaRPr lang="en-US" dirty="0">
              <a:solidFill>
                <a:schemeClr val="bg1"/>
              </a:solidFill>
              <a:cs typeface="Calibri"/>
            </a:endParaRPr>
          </a:p>
          <a:p>
            <a:pPr algn="just"/>
            <a:r>
              <a:rPr lang="en-US" dirty="0">
                <a:solidFill>
                  <a:schemeClr val="bg1"/>
                </a:solidFill>
                <a:cs typeface="Calibri"/>
              </a:rPr>
              <a:t>We have predicted if the Falcon 9 stage 1 will </a:t>
            </a:r>
            <a:r>
              <a:rPr lang="en-US" dirty="0">
                <a:solidFill>
                  <a:schemeClr val="bg1"/>
                </a:solidFill>
                <a:ea typeface="+mn-lt"/>
                <a:cs typeface="+mn-lt"/>
              </a:rPr>
              <a:t>land successfully.SpaceX advertises Falcon 9 rocket launches on its website with a cost of 62 million dollars; other providers cost upwards of 165 million dollars each, much of the savings is because SpaceX can reuse the first stage. Therefore, if we can determine if the first stage will land, we can determine the cost of a launch. Our job is to determine the price of each launch.</a:t>
            </a:r>
          </a:p>
          <a:p>
            <a:pPr marL="342900" indent="-342900">
              <a:buChar char="•"/>
            </a:pPr>
            <a:r>
              <a:rPr lang="en-US" dirty="0">
                <a:solidFill>
                  <a:schemeClr val="bg1"/>
                </a:solidFill>
                <a:ea typeface="+mn-lt"/>
                <a:cs typeface="+mn-lt"/>
              </a:rPr>
              <a:t>Problems we want to find answers</a:t>
            </a:r>
            <a:endParaRPr lang="en-US">
              <a:solidFill>
                <a:schemeClr val="bg1"/>
              </a:solidFill>
              <a:cs typeface="Calibri"/>
            </a:endParaRPr>
          </a:p>
          <a:p>
            <a:r>
              <a:rPr lang="en-US" dirty="0">
                <a:solidFill>
                  <a:schemeClr val="bg1"/>
                </a:solidFill>
                <a:cs typeface="Calibri"/>
              </a:rPr>
              <a:t>What influences if the rocket will land successfully?</a:t>
            </a:r>
          </a:p>
          <a:p>
            <a:r>
              <a:rPr lang="en-US" dirty="0">
                <a:solidFill>
                  <a:schemeClr val="bg1"/>
                </a:solidFill>
                <a:cs typeface="Calibri"/>
              </a:rPr>
              <a:t>The effect each relationship with certain rocket will ipmact in determining the success rate of a successful landing.</a:t>
            </a:r>
          </a:p>
          <a:p>
            <a:r>
              <a:rPr lang="en-US" dirty="0">
                <a:solidFill>
                  <a:schemeClr val="bg1"/>
                </a:solidFill>
                <a:cs typeface="Calibri"/>
              </a:rPr>
              <a:t>What conditions does SpaceX have to achieve to get the best results and ensure the best rocket </a:t>
            </a:r>
            <a:r>
              <a:rPr lang="en-US" dirty="0" err="1">
                <a:solidFill>
                  <a:schemeClr val="bg1"/>
                </a:solidFill>
                <a:cs typeface="Calibri"/>
              </a:rPr>
              <a:t>scuccess</a:t>
            </a:r>
            <a:r>
              <a:rPr lang="en-US" dirty="0">
                <a:solidFill>
                  <a:schemeClr val="bg1"/>
                </a:solidFill>
                <a:cs typeface="Calibri"/>
              </a:rPr>
              <a:t> landing rate.</a:t>
            </a:r>
          </a:p>
          <a:p>
            <a:pPr marL="285750" indent="-285750" algn="ctr">
              <a:buFont typeface="Arial"/>
              <a:buChar char="•"/>
            </a:pPr>
            <a:endParaRPr lang="en-US" dirty="0">
              <a:solidFill>
                <a:srgbClr val="000000"/>
              </a:solidFill>
              <a:cs typeface="Calibri"/>
            </a:endParaRPr>
          </a:p>
          <a:p>
            <a:pPr algn="ctr"/>
            <a:endParaRPr lang="en-US" dirty="0">
              <a:solidFill>
                <a:srgbClr val="FFFFFF"/>
              </a:solidFill>
              <a:cs typeface="Calibri"/>
            </a:endParaRPr>
          </a:p>
        </p:txBody>
      </p:sp>
    </p:spTree>
    <p:extLst>
      <p:ext uri="{BB962C8B-B14F-4D97-AF65-F5344CB8AC3E}">
        <p14:creationId xmlns:p14="http://schemas.microsoft.com/office/powerpoint/2010/main" val="114713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itle 2">
            <a:extLst>
              <a:ext uri="{FF2B5EF4-FFF2-40B4-BE49-F238E27FC236}">
                <a16:creationId xmlns:a16="http://schemas.microsoft.com/office/drawing/2014/main" id="{CF940DFF-0F19-4259-8968-CB4075A1EB98}"/>
              </a:ext>
            </a:extLst>
          </p:cNvPr>
          <p:cNvSpPr>
            <a:spLocks noGrp="1"/>
          </p:cNvSpPr>
          <p:nvPr>
            <p:ph type="title"/>
          </p:nvPr>
        </p:nvSpPr>
        <p:spPr>
          <a:xfrm>
            <a:off x="839788" y="112143"/>
            <a:ext cx="10876501" cy="881334"/>
          </a:xfrm>
        </p:spPr>
        <p:txBody>
          <a:bodyPr>
            <a:normAutofit/>
          </a:bodyPr>
          <a:lstStyle/>
          <a:p>
            <a:r>
              <a:rPr lang="en-US" sz="4400">
                <a:solidFill>
                  <a:schemeClr val="accent6"/>
                </a:solidFill>
                <a:cs typeface="Calibri Light"/>
              </a:rPr>
              <a:t>Success rate of CCAFA SLC-40 best ratio</a:t>
            </a:r>
            <a:endParaRPr lang="en-US" sz="5400">
              <a:solidFill>
                <a:schemeClr val="accent6"/>
              </a:solidFill>
              <a:cs typeface="Calibri Light" panose="020F0302020204030204"/>
            </a:endParaRPr>
          </a:p>
        </p:txBody>
      </p:sp>
      <p:sp>
        <p:nvSpPr>
          <p:cNvPr id="7" name="Text Placeholder 6">
            <a:extLst>
              <a:ext uri="{FF2B5EF4-FFF2-40B4-BE49-F238E27FC236}">
                <a16:creationId xmlns:a16="http://schemas.microsoft.com/office/drawing/2014/main" id="{30C61817-7C66-47AE-AAA2-B999D004BE88}"/>
              </a:ext>
            </a:extLst>
          </p:cNvPr>
          <p:cNvSpPr>
            <a:spLocks noGrp="1"/>
          </p:cNvSpPr>
          <p:nvPr>
            <p:ph type="body" sz="half" idx="2"/>
          </p:nvPr>
        </p:nvSpPr>
        <p:spPr>
          <a:xfrm>
            <a:off x="839788" y="1237891"/>
            <a:ext cx="3932237" cy="5062417"/>
          </a:xfrm>
        </p:spPr>
        <p:txBody>
          <a:bodyPr vert="horz" lIns="91440" tIns="45720" rIns="91440" bIns="45720" rtlCol="0" anchor="t">
            <a:normAutofit/>
          </a:bodyPr>
          <a:lstStyle/>
          <a:p>
            <a:r>
              <a:rPr lang="en-US" sz="2000" dirty="0">
                <a:solidFill>
                  <a:schemeClr val="bg1"/>
                </a:solidFill>
                <a:cs typeface="Calibri"/>
              </a:rPr>
              <a:t>We can see that </a:t>
            </a:r>
            <a:r>
              <a:rPr lang="en-US" sz="2000">
                <a:solidFill>
                  <a:schemeClr val="bg1"/>
                </a:solidFill>
                <a:ea typeface="+mn-lt"/>
                <a:cs typeface="+mn-lt"/>
              </a:rPr>
              <a:t>CCAFA SLC-40</a:t>
            </a:r>
            <a:r>
              <a:rPr lang="en-US" sz="2000" dirty="0">
                <a:ea typeface="+mn-lt"/>
                <a:cs typeface="+mn-lt"/>
              </a:rPr>
              <a:t> </a:t>
            </a:r>
            <a:endParaRPr lang="en-US" dirty="0"/>
          </a:p>
          <a:p>
            <a:pPr>
              <a:lnSpc>
                <a:spcPct val="150000"/>
              </a:lnSpc>
            </a:pPr>
            <a:r>
              <a:rPr lang="en-US" sz="2000">
                <a:solidFill>
                  <a:schemeClr val="bg1"/>
                </a:solidFill>
                <a:cs typeface="Calibri"/>
              </a:rPr>
              <a:t>has 42.9% successful launches </a:t>
            </a:r>
          </a:p>
        </p:txBody>
      </p:sp>
      <p:pic>
        <p:nvPicPr>
          <p:cNvPr id="15" name="Picture 15" descr="Chart, pie chart&#10;&#10;Description automatically generated">
            <a:extLst>
              <a:ext uri="{FF2B5EF4-FFF2-40B4-BE49-F238E27FC236}">
                <a16:creationId xmlns:a16="http://schemas.microsoft.com/office/drawing/2014/main" id="{E0E5609F-3B6C-47A6-9025-026C577755C1}"/>
              </a:ext>
            </a:extLst>
          </p:cNvPr>
          <p:cNvPicPr>
            <a:picLocks noChangeAspect="1"/>
          </p:cNvPicPr>
          <p:nvPr/>
        </p:nvPicPr>
        <p:blipFill>
          <a:blip r:embed="rId4"/>
          <a:stretch>
            <a:fillRect/>
          </a:stretch>
        </p:blipFill>
        <p:spPr>
          <a:xfrm>
            <a:off x="3890514" y="3063375"/>
            <a:ext cx="7976557" cy="2355893"/>
          </a:xfrm>
          <a:prstGeom prst="rect">
            <a:avLst/>
          </a:prstGeom>
        </p:spPr>
      </p:pic>
    </p:spTree>
    <p:extLst>
      <p:ext uri="{BB962C8B-B14F-4D97-AF65-F5344CB8AC3E}">
        <p14:creationId xmlns:p14="http://schemas.microsoft.com/office/powerpoint/2010/main" val="855387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itle 2">
            <a:extLst>
              <a:ext uri="{FF2B5EF4-FFF2-40B4-BE49-F238E27FC236}">
                <a16:creationId xmlns:a16="http://schemas.microsoft.com/office/drawing/2014/main" id="{CF940DFF-0F19-4259-8968-CB4075A1EB98}"/>
              </a:ext>
            </a:extLst>
          </p:cNvPr>
          <p:cNvSpPr>
            <a:spLocks noGrp="1"/>
          </p:cNvSpPr>
          <p:nvPr>
            <p:ph type="title"/>
          </p:nvPr>
        </p:nvSpPr>
        <p:spPr>
          <a:xfrm>
            <a:off x="5902" y="112143"/>
            <a:ext cx="12170462" cy="881334"/>
          </a:xfrm>
        </p:spPr>
        <p:txBody>
          <a:bodyPr>
            <a:normAutofit/>
          </a:bodyPr>
          <a:lstStyle/>
          <a:p>
            <a:r>
              <a:rPr lang="en-US" sz="4400">
                <a:solidFill>
                  <a:schemeClr val="accent6"/>
                </a:solidFill>
                <a:cs typeface="Calibri Light"/>
              </a:rPr>
              <a:t>Payload vs. Launch Outcome scatter plot for all sites</a:t>
            </a:r>
            <a:endParaRPr lang="en-US" sz="4400">
              <a:solidFill>
                <a:schemeClr val="accent6"/>
              </a:solidFill>
            </a:endParaRPr>
          </a:p>
        </p:txBody>
      </p:sp>
      <p:sp>
        <p:nvSpPr>
          <p:cNvPr id="7" name="Text Placeholder 6">
            <a:extLst>
              <a:ext uri="{FF2B5EF4-FFF2-40B4-BE49-F238E27FC236}">
                <a16:creationId xmlns:a16="http://schemas.microsoft.com/office/drawing/2014/main" id="{30C61817-7C66-47AE-AAA2-B999D004BE88}"/>
              </a:ext>
            </a:extLst>
          </p:cNvPr>
          <p:cNvSpPr>
            <a:spLocks noGrp="1"/>
          </p:cNvSpPr>
          <p:nvPr>
            <p:ph type="body" sz="half" idx="2"/>
          </p:nvPr>
        </p:nvSpPr>
        <p:spPr>
          <a:xfrm>
            <a:off x="839788" y="1237891"/>
            <a:ext cx="3932237" cy="5062417"/>
          </a:xfrm>
        </p:spPr>
        <p:txBody>
          <a:bodyPr vert="horz" lIns="91440" tIns="45720" rIns="91440" bIns="45720" rtlCol="0" anchor="t">
            <a:normAutofit/>
          </a:bodyPr>
          <a:lstStyle/>
          <a:p>
            <a:pPr>
              <a:lnSpc>
                <a:spcPct val="150000"/>
              </a:lnSpc>
            </a:pPr>
            <a:r>
              <a:rPr lang="en-US" sz="2000" dirty="0">
                <a:solidFill>
                  <a:schemeClr val="bg1"/>
                </a:solidFill>
                <a:cs typeface="Calibri"/>
              </a:rPr>
              <a:t>It is clear from the scatter plots that success rate is high for low </a:t>
            </a:r>
            <a:r>
              <a:rPr lang="en-US" sz="2000">
                <a:solidFill>
                  <a:schemeClr val="bg1"/>
                </a:solidFill>
                <a:cs typeface="Calibri"/>
              </a:rPr>
              <a:t>weighted pay loads than heavy payloads</a:t>
            </a:r>
            <a:endParaRPr lang="en-US" sz="2000" dirty="0">
              <a:solidFill>
                <a:schemeClr val="bg1"/>
              </a:solidFill>
              <a:cs typeface="Calibri"/>
            </a:endParaRPr>
          </a:p>
        </p:txBody>
      </p:sp>
      <p:pic>
        <p:nvPicPr>
          <p:cNvPr id="2" name="Picture 5" descr="Table&#10;&#10;Description automatically generated">
            <a:extLst>
              <a:ext uri="{FF2B5EF4-FFF2-40B4-BE49-F238E27FC236}">
                <a16:creationId xmlns:a16="http://schemas.microsoft.com/office/drawing/2014/main" id="{23B75082-31CB-45E5-B5A8-1DFD164D5EC2}"/>
              </a:ext>
            </a:extLst>
          </p:cNvPr>
          <p:cNvPicPr>
            <a:picLocks noChangeAspect="1"/>
          </p:cNvPicPr>
          <p:nvPr/>
        </p:nvPicPr>
        <p:blipFill>
          <a:blip r:embed="rId4"/>
          <a:stretch>
            <a:fillRect/>
          </a:stretch>
        </p:blipFill>
        <p:spPr>
          <a:xfrm>
            <a:off x="5069457" y="4788679"/>
            <a:ext cx="6380671" cy="1953283"/>
          </a:xfrm>
          <a:prstGeom prst="rect">
            <a:avLst/>
          </a:prstGeom>
        </p:spPr>
      </p:pic>
      <p:pic>
        <p:nvPicPr>
          <p:cNvPr id="6" name="Picture 7" descr="Chart, bubble chart&#10;&#10;Description automatically generated">
            <a:extLst>
              <a:ext uri="{FF2B5EF4-FFF2-40B4-BE49-F238E27FC236}">
                <a16:creationId xmlns:a16="http://schemas.microsoft.com/office/drawing/2014/main" id="{BAD719E9-4555-44F2-BA3C-10BF274388AC}"/>
              </a:ext>
            </a:extLst>
          </p:cNvPr>
          <p:cNvPicPr>
            <a:picLocks noChangeAspect="1"/>
          </p:cNvPicPr>
          <p:nvPr/>
        </p:nvPicPr>
        <p:blipFill>
          <a:blip r:embed="rId5"/>
          <a:stretch>
            <a:fillRect/>
          </a:stretch>
        </p:blipFill>
        <p:spPr>
          <a:xfrm>
            <a:off x="5141343" y="1944659"/>
            <a:ext cx="6308784" cy="1933513"/>
          </a:xfrm>
          <a:prstGeom prst="rect">
            <a:avLst/>
          </a:prstGeom>
        </p:spPr>
      </p:pic>
    </p:spTree>
    <p:extLst>
      <p:ext uri="{BB962C8B-B14F-4D97-AF65-F5344CB8AC3E}">
        <p14:creationId xmlns:p14="http://schemas.microsoft.com/office/powerpoint/2010/main" val="3523410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D755B2-5AAE-48DA-B962-A255A416AA00}"/>
              </a:ext>
            </a:extLst>
          </p:cNvPr>
          <p:cNvSpPr>
            <a:spLocks noGrp="1"/>
          </p:cNvSpPr>
          <p:nvPr>
            <p:ph type="title"/>
          </p:nvPr>
        </p:nvSpPr>
        <p:spPr>
          <a:xfrm>
            <a:off x="1068525" y="886267"/>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a:solidFill>
                  <a:srgbClr val="FFFFFF"/>
                </a:solidFill>
                <a:cs typeface="Calibri Light"/>
              </a:rPr>
              <a:t>Predictive Analysis</a:t>
            </a:r>
            <a:br>
              <a:rPr lang="en-US" sz="5400" dirty="0">
                <a:solidFill>
                  <a:srgbClr val="FFFFFF"/>
                </a:solidFill>
                <a:cs typeface="Calibri Light"/>
              </a:rPr>
            </a:br>
            <a:r>
              <a:rPr lang="en-US" sz="5400">
                <a:solidFill>
                  <a:srgbClr val="FFFFFF"/>
                </a:solidFill>
                <a:cs typeface="Calibri Light"/>
              </a:rPr>
              <a:t>(Classification)</a:t>
            </a:r>
            <a:br>
              <a:rPr lang="en-US" sz="5200" dirty="0">
                <a:cs typeface="Calibri Light"/>
              </a:rPr>
            </a:br>
            <a:endParaRPr lang="en-US" sz="5200">
              <a:solidFill>
                <a:srgbClr val="FFFFFF"/>
              </a:solidFill>
              <a:cs typeface="Calibri Light"/>
            </a:endParaRPr>
          </a:p>
        </p:txBody>
      </p:sp>
    </p:spTree>
    <p:extLst>
      <p:ext uri="{BB962C8B-B14F-4D97-AF65-F5344CB8AC3E}">
        <p14:creationId xmlns:p14="http://schemas.microsoft.com/office/powerpoint/2010/main" val="4142665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itle 2">
            <a:extLst>
              <a:ext uri="{FF2B5EF4-FFF2-40B4-BE49-F238E27FC236}">
                <a16:creationId xmlns:a16="http://schemas.microsoft.com/office/drawing/2014/main" id="{CF940DFF-0F19-4259-8968-CB4075A1EB98}"/>
              </a:ext>
            </a:extLst>
          </p:cNvPr>
          <p:cNvSpPr>
            <a:spLocks noGrp="1"/>
          </p:cNvSpPr>
          <p:nvPr>
            <p:ph type="title"/>
          </p:nvPr>
        </p:nvSpPr>
        <p:spPr>
          <a:xfrm>
            <a:off x="5902" y="112143"/>
            <a:ext cx="12170462" cy="881334"/>
          </a:xfrm>
        </p:spPr>
        <p:txBody>
          <a:bodyPr>
            <a:normAutofit/>
          </a:bodyPr>
          <a:lstStyle/>
          <a:p>
            <a:r>
              <a:rPr lang="en-US" sz="5400">
                <a:solidFill>
                  <a:schemeClr val="accent6"/>
                </a:solidFill>
                <a:cs typeface="Calibri Light"/>
              </a:rPr>
              <a:t>     Classification Accuracy</a:t>
            </a:r>
            <a:endParaRPr lang="en-US" sz="5400">
              <a:solidFill>
                <a:schemeClr val="accent6"/>
              </a:solidFill>
            </a:endParaRPr>
          </a:p>
        </p:txBody>
      </p:sp>
      <p:pic>
        <p:nvPicPr>
          <p:cNvPr id="2" name="Picture 5" descr="Chart, bar chart&#10;&#10;Description automatically generated">
            <a:extLst>
              <a:ext uri="{FF2B5EF4-FFF2-40B4-BE49-F238E27FC236}">
                <a16:creationId xmlns:a16="http://schemas.microsoft.com/office/drawing/2014/main" id="{D2758E8E-A50C-4427-961B-E2BA855A40F5}"/>
              </a:ext>
            </a:extLst>
          </p:cNvPr>
          <p:cNvPicPr>
            <a:picLocks noGrp="1" noChangeAspect="1"/>
          </p:cNvPicPr>
          <p:nvPr>
            <p:ph type="pic" idx="1"/>
          </p:nvPr>
        </p:nvPicPr>
        <p:blipFill rotWithShape="1">
          <a:blip r:embed="rId4"/>
          <a:srcRect l="2181" r="2181"/>
          <a:stretch/>
        </p:blipFill>
        <p:spPr>
          <a:xfrm>
            <a:off x="6965980" y="1231721"/>
            <a:ext cx="4964502" cy="4629329"/>
          </a:xfrm>
        </p:spPr>
      </p:pic>
      <p:sp>
        <p:nvSpPr>
          <p:cNvPr id="7" name="Text Placeholder 6">
            <a:extLst>
              <a:ext uri="{FF2B5EF4-FFF2-40B4-BE49-F238E27FC236}">
                <a16:creationId xmlns:a16="http://schemas.microsoft.com/office/drawing/2014/main" id="{30C61817-7C66-47AE-AAA2-B999D004BE88}"/>
              </a:ext>
            </a:extLst>
          </p:cNvPr>
          <p:cNvSpPr>
            <a:spLocks noGrp="1"/>
          </p:cNvSpPr>
          <p:nvPr>
            <p:ph type="body" sz="half" idx="2"/>
          </p:nvPr>
        </p:nvSpPr>
        <p:spPr>
          <a:xfrm>
            <a:off x="839788" y="1237891"/>
            <a:ext cx="3932237" cy="5062417"/>
          </a:xfrm>
        </p:spPr>
        <p:txBody>
          <a:bodyPr vert="horz" lIns="91440" tIns="45720" rIns="91440" bIns="45720" rtlCol="0" anchor="t">
            <a:normAutofit/>
          </a:bodyPr>
          <a:lstStyle/>
          <a:p>
            <a:pPr>
              <a:lnSpc>
                <a:spcPct val="150000"/>
              </a:lnSpc>
            </a:pPr>
            <a:r>
              <a:rPr lang="en-US" sz="2000" dirty="0">
                <a:solidFill>
                  <a:schemeClr val="bg1"/>
                </a:solidFill>
                <a:cs typeface="Calibri"/>
              </a:rPr>
              <a:t>The best model based on accuracy is a Decision Tree Classifier with a </a:t>
            </a:r>
            <a:r>
              <a:rPr lang="en-US" sz="2000">
                <a:solidFill>
                  <a:schemeClr val="bg1"/>
                </a:solidFill>
                <a:cs typeface="Calibri"/>
              </a:rPr>
              <a:t>score of  0.9166</a:t>
            </a:r>
            <a:endParaRPr lang="en-US" sz="2000" dirty="0">
              <a:solidFill>
                <a:schemeClr val="bg1"/>
              </a:solidFill>
              <a:cs typeface="Calibri"/>
            </a:endParaRPr>
          </a:p>
        </p:txBody>
      </p:sp>
    </p:spTree>
    <p:extLst>
      <p:ext uri="{BB962C8B-B14F-4D97-AF65-F5344CB8AC3E}">
        <p14:creationId xmlns:p14="http://schemas.microsoft.com/office/powerpoint/2010/main" val="41851636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itle 2">
            <a:extLst>
              <a:ext uri="{FF2B5EF4-FFF2-40B4-BE49-F238E27FC236}">
                <a16:creationId xmlns:a16="http://schemas.microsoft.com/office/drawing/2014/main" id="{CF940DFF-0F19-4259-8968-CB4075A1EB98}"/>
              </a:ext>
            </a:extLst>
          </p:cNvPr>
          <p:cNvSpPr>
            <a:spLocks noGrp="1"/>
          </p:cNvSpPr>
          <p:nvPr>
            <p:ph type="title"/>
          </p:nvPr>
        </p:nvSpPr>
        <p:spPr>
          <a:xfrm>
            <a:off x="5902" y="112143"/>
            <a:ext cx="12170462" cy="881334"/>
          </a:xfrm>
        </p:spPr>
        <p:txBody>
          <a:bodyPr>
            <a:normAutofit/>
          </a:bodyPr>
          <a:lstStyle/>
          <a:p>
            <a:r>
              <a:rPr lang="en-US" sz="5400">
                <a:solidFill>
                  <a:schemeClr val="accent6"/>
                </a:solidFill>
                <a:cs typeface="Calibri Light"/>
              </a:rPr>
              <a:t>      Confusion Matrix</a:t>
            </a:r>
            <a:endParaRPr lang="en-US" sz="5400" dirty="0">
              <a:solidFill>
                <a:schemeClr val="accent6"/>
              </a:solidFill>
              <a:cs typeface="Calibri Light"/>
            </a:endParaRPr>
          </a:p>
        </p:txBody>
      </p:sp>
      <p:pic>
        <p:nvPicPr>
          <p:cNvPr id="2" name="Picture 5" descr="Chart&#10;&#10;Description automatically generated">
            <a:extLst>
              <a:ext uri="{FF2B5EF4-FFF2-40B4-BE49-F238E27FC236}">
                <a16:creationId xmlns:a16="http://schemas.microsoft.com/office/drawing/2014/main" id="{E7B41EC5-C71B-4A00-B128-B5F600204945}"/>
              </a:ext>
            </a:extLst>
          </p:cNvPr>
          <p:cNvPicPr>
            <a:picLocks noGrp="1" noChangeAspect="1"/>
          </p:cNvPicPr>
          <p:nvPr>
            <p:ph type="pic" idx="1"/>
          </p:nvPr>
        </p:nvPicPr>
        <p:blipFill rotWithShape="1">
          <a:blip r:embed="rId4"/>
          <a:srcRect t="562" b="562"/>
          <a:stretch/>
        </p:blipFill>
        <p:spPr>
          <a:xfrm>
            <a:off x="5183188" y="1260475"/>
            <a:ext cx="6172200" cy="4600575"/>
          </a:xfrm>
        </p:spPr>
      </p:pic>
      <p:sp>
        <p:nvSpPr>
          <p:cNvPr id="7" name="Text Placeholder 6">
            <a:extLst>
              <a:ext uri="{FF2B5EF4-FFF2-40B4-BE49-F238E27FC236}">
                <a16:creationId xmlns:a16="http://schemas.microsoft.com/office/drawing/2014/main" id="{30C61817-7C66-47AE-AAA2-B999D004BE88}"/>
              </a:ext>
            </a:extLst>
          </p:cNvPr>
          <p:cNvSpPr>
            <a:spLocks noGrp="1"/>
          </p:cNvSpPr>
          <p:nvPr>
            <p:ph type="body" sz="half" idx="2"/>
          </p:nvPr>
        </p:nvSpPr>
        <p:spPr>
          <a:xfrm>
            <a:off x="394090" y="1252268"/>
            <a:ext cx="4377935" cy="5306832"/>
          </a:xfrm>
        </p:spPr>
        <p:txBody>
          <a:bodyPr vert="horz" lIns="91440" tIns="45720" rIns="91440" bIns="45720" rtlCol="0" anchor="t">
            <a:normAutofit/>
          </a:bodyPr>
          <a:lstStyle/>
          <a:p>
            <a:pPr>
              <a:lnSpc>
                <a:spcPct val="150000"/>
              </a:lnSpc>
            </a:pPr>
            <a:r>
              <a:rPr lang="en-US" sz="2000" dirty="0">
                <a:solidFill>
                  <a:schemeClr val="bg1"/>
                </a:solidFill>
                <a:cs typeface="Calibri"/>
              </a:rPr>
              <a:t>This summarizes the performance of  classification algorithm. Examining the confusion matrix, we can distinguish between different classes. We see that the major problem is false positive.</a:t>
            </a:r>
          </a:p>
          <a:p>
            <a:pPr>
              <a:lnSpc>
                <a:spcPct val="150000"/>
              </a:lnSpc>
            </a:pPr>
            <a:endParaRPr lang="en-US" sz="2000" dirty="0">
              <a:solidFill>
                <a:schemeClr val="bg1"/>
              </a:solidFill>
              <a:cs typeface="Calibri"/>
            </a:endParaRPr>
          </a:p>
          <a:p>
            <a:pPr>
              <a:lnSpc>
                <a:spcPct val="150000"/>
              </a:lnSpc>
            </a:pPr>
            <a:endParaRPr lang="en-US" sz="2000" dirty="0">
              <a:solidFill>
                <a:schemeClr val="bg1"/>
              </a:solidFill>
              <a:cs typeface="Calibri"/>
            </a:endParaRPr>
          </a:p>
        </p:txBody>
      </p:sp>
      <p:graphicFrame>
        <p:nvGraphicFramePr>
          <p:cNvPr id="6" name="Table 7">
            <a:extLst>
              <a:ext uri="{FF2B5EF4-FFF2-40B4-BE49-F238E27FC236}">
                <a16:creationId xmlns:a16="http://schemas.microsoft.com/office/drawing/2014/main" id="{B16FF334-A6B8-413A-9F25-BD681C82BEAE}"/>
              </a:ext>
            </a:extLst>
          </p:cNvPr>
          <p:cNvGraphicFramePr>
            <a:graphicFrameLocks noGrp="1"/>
          </p:cNvGraphicFramePr>
          <p:nvPr>
            <p:extLst>
              <p:ext uri="{D42A27DB-BD31-4B8C-83A1-F6EECF244321}">
                <p14:modId xmlns:p14="http://schemas.microsoft.com/office/powerpoint/2010/main" val="3317976991"/>
              </p:ext>
            </p:extLst>
          </p:nvPr>
        </p:nvGraphicFramePr>
        <p:xfrm>
          <a:off x="1511644" y="4500788"/>
          <a:ext cx="1953560" cy="1504446"/>
        </p:xfrm>
        <a:graphic>
          <a:graphicData uri="http://schemas.openxmlformats.org/drawingml/2006/table">
            <a:tbl>
              <a:tblPr firstRow="1" bandRow="1">
                <a:tableStyleId>{0505E3EF-67EA-436B-97B2-0124C06EBD24}</a:tableStyleId>
              </a:tblPr>
              <a:tblGrid>
                <a:gridCol w="976780">
                  <a:extLst>
                    <a:ext uri="{9D8B030D-6E8A-4147-A177-3AD203B41FA5}">
                      <a16:colId xmlns:a16="http://schemas.microsoft.com/office/drawing/2014/main" val="1725292194"/>
                    </a:ext>
                  </a:extLst>
                </a:gridCol>
                <a:gridCol w="976780">
                  <a:extLst>
                    <a:ext uri="{9D8B030D-6E8A-4147-A177-3AD203B41FA5}">
                      <a16:colId xmlns:a16="http://schemas.microsoft.com/office/drawing/2014/main" val="3306718382"/>
                    </a:ext>
                  </a:extLst>
                </a:gridCol>
              </a:tblGrid>
              <a:tr h="762000">
                <a:tc>
                  <a:txBody>
                    <a:bodyPr/>
                    <a:lstStyle/>
                    <a:p>
                      <a:pPr algn="ctr"/>
                      <a:r>
                        <a:rPr lang="en-US" dirty="0"/>
                        <a:t>TN</a:t>
                      </a:r>
                    </a:p>
                    <a:p>
                      <a:pPr lvl="0" algn="ctr">
                        <a:buNone/>
                      </a:pPr>
                      <a:r>
                        <a:rPr lang="en-US" dirty="0"/>
                        <a:t>3</a:t>
                      </a:r>
                    </a:p>
                  </a:txBody>
                  <a:tcPr/>
                </a:tc>
                <a:tc>
                  <a:txBody>
                    <a:bodyPr/>
                    <a:lstStyle/>
                    <a:p>
                      <a:pPr algn="ctr"/>
                      <a:r>
                        <a:rPr lang="en-US" dirty="0"/>
                        <a:t>FP</a:t>
                      </a:r>
                    </a:p>
                    <a:p>
                      <a:pPr lvl="0" algn="ctr">
                        <a:buNone/>
                      </a:pPr>
                      <a:r>
                        <a:rPr lang="en-US" dirty="0"/>
                        <a:t>3</a:t>
                      </a:r>
                    </a:p>
                  </a:txBody>
                  <a:tcPr/>
                </a:tc>
                <a:extLst>
                  <a:ext uri="{0D108BD9-81ED-4DB2-BD59-A6C34878D82A}">
                    <a16:rowId xmlns:a16="http://schemas.microsoft.com/office/drawing/2014/main" val="3292849710"/>
                  </a:ext>
                </a:extLst>
              </a:tr>
              <a:tr h="742446">
                <a:tc>
                  <a:txBody>
                    <a:bodyPr/>
                    <a:lstStyle/>
                    <a:p>
                      <a:pPr algn="ctr"/>
                      <a:r>
                        <a:rPr lang="en-US" b="1" dirty="0"/>
                        <a:t>FN</a:t>
                      </a:r>
                    </a:p>
                    <a:p>
                      <a:pPr lvl="0" algn="ctr">
                        <a:buNone/>
                      </a:pPr>
                      <a:r>
                        <a:rPr lang="en-US" b="1" dirty="0"/>
                        <a:t>0</a:t>
                      </a:r>
                    </a:p>
                  </a:txBody>
                  <a:tcPr/>
                </a:tc>
                <a:tc>
                  <a:txBody>
                    <a:bodyPr/>
                    <a:lstStyle/>
                    <a:p>
                      <a:pPr algn="ctr"/>
                      <a:r>
                        <a:rPr lang="en-US" b="1" dirty="0"/>
                        <a:t>TP</a:t>
                      </a:r>
                    </a:p>
                    <a:p>
                      <a:pPr lvl="0" algn="ctr">
                        <a:buNone/>
                      </a:pPr>
                      <a:r>
                        <a:rPr lang="en-US" b="1" dirty="0"/>
                        <a:t>12</a:t>
                      </a:r>
                    </a:p>
                  </a:txBody>
                  <a:tcPr/>
                </a:tc>
                <a:extLst>
                  <a:ext uri="{0D108BD9-81ED-4DB2-BD59-A6C34878D82A}">
                    <a16:rowId xmlns:a16="http://schemas.microsoft.com/office/drawing/2014/main" val="95905933"/>
                  </a:ext>
                </a:extLst>
              </a:tr>
            </a:tbl>
          </a:graphicData>
        </a:graphic>
      </p:graphicFrame>
      <p:sp>
        <p:nvSpPr>
          <p:cNvPr id="5" name="TextBox 4">
            <a:extLst>
              <a:ext uri="{FF2B5EF4-FFF2-40B4-BE49-F238E27FC236}">
                <a16:creationId xmlns:a16="http://schemas.microsoft.com/office/drawing/2014/main" id="{3173A48E-6278-4803-A3F3-FFD4EB82B016}"/>
              </a:ext>
            </a:extLst>
          </p:cNvPr>
          <p:cNvSpPr txBox="1"/>
          <p:nvPr/>
        </p:nvSpPr>
        <p:spPr>
          <a:xfrm rot="16200000">
            <a:off x="-360323" y="5056137"/>
            <a:ext cx="14321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cs typeface="Calibri"/>
              </a:rPr>
              <a:t>Actual Values</a:t>
            </a:r>
          </a:p>
        </p:txBody>
      </p:sp>
      <p:sp>
        <p:nvSpPr>
          <p:cNvPr id="8" name="TextBox 7">
            <a:extLst>
              <a:ext uri="{FF2B5EF4-FFF2-40B4-BE49-F238E27FC236}">
                <a16:creationId xmlns:a16="http://schemas.microsoft.com/office/drawing/2014/main" id="{A93175AA-14EA-4889-B32A-0D6DA5445B5B}"/>
              </a:ext>
            </a:extLst>
          </p:cNvPr>
          <p:cNvSpPr txBox="1"/>
          <p:nvPr/>
        </p:nvSpPr>
        <p:spPr>
          <a:xfrm>
            <a:off x="1595157" y="3713069"/>
            <a:ext cx="18579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Predicted Values</a:t>
            </a:r>
          </a:p>
        </p:txBody>
      </p:sp>
      <p:sp>
        <p:nvSpPr>
          <p:cNvPr id="9" name="TextBox 8">
            <a:extLst>
              <a:ext uri="{FF2B5EF4-FFF2-40B4-BE49-F238E27FC236}">
                <a16:creationId xmlns:a16="http://schemas.microsoft.com/office/drawing/2014/main" id="{AA6F2206-5611-4D0F-B8E5-89DC620E94DA}"/>
              </a:ext>
            </a:extLst>
          </p:cNvPr>
          <p:cNvSpPr txBox="1"/>
          <p:nvPr/>
        </p:nvSpPr>
        <p:spPr>
          <a:xfrm>
            <a:off x="774326" y="4673973"/>
            <a:ext cx="67011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Negative</a:t>
            </a:r>
            <a:endParaRPr lang="en-US" sz="1000" dirty="0">
              <a:solidFill>
                <a:schemeClr val="bg1"/>
              </a:solidFill>
              <a:cs typeface="Calibri"/>
            </a:endParaRPr>
          </a:p>
        </p:txBody>
      </p:sp>
      <p:sp>
        <p:nvSpPr>
          <p:cNvPr id="10" name="TextBox 9">
            <a:extLst>
              <a:ext uri="{FF2B5EF4-FFF2-40B4-BE49-F238E27FC236}">
                <a16:creationId xmlns:a16="http://schemas.microsoft.com/office/drawing/2014/main" id="{EE0EF983-5AE7-4679-902C-3731B66EAD72}"/>
              </a:ext>
            </a:extLst>
          </p:cNvPr>
          <p:cNvSpPr txBox="1"/>
          <p:nvPr/>
        </p:nvSpPr>
        <p:spPr>
          <a:xfrm>
            <a:off x="771525" y="5421967"/>
            <a:ext cx="65890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Positive</a:t>
            </a:r>
          </a:p>
        </p:txBody>
      </p:sp>
      <p:sp>
        <p:nvSpPr>
          <p:cNvPr id="11" name="TextBox 10">
            <a:extLst>
              <a:ext uri="{FF2B5EF4-FFF2-40B4-BE49-F238E27FC236}">
                <a16:creationId xmlns:a16="http://schemas.microsoft.com/office/drawing/2014/main" id="{BC579050-135D-4B7B-A741-D53D7394DE8D}"/>
              </a:ext>
            </a:extLst>
          </p:cNvPr>
          <p:cNvSpPr txBox="1"/>
          <p:nvPr/>
        </p:nvSpPr>
        <p:spPr>
          <a:xfrm>
            <a:off x="1653987" y="4164107"/>
            <a:ext cx="71493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Negative</a:t>
            </a:r>
          </a:p>
        </p:txBody>
      </p:sp>
      <p:sp>
        <p:nvSpPr>
          <p:cNvPr id="12" name="TextBox 11">
            <a:extLst>
              <a:ext uri="{FF2B5EF4-FFF2-40B4-BE49-F238E27FC236}">
                <a16:creationId xmlns:a16="http://schemas.microsoft.com/office/drawing/2014/main" id="{D9E042C3-8675-4D93-B656-3AA26E25D1E8}"/>
              </a:ext>
            </a:extLst>
          </p:cNvPr>
          <p:cNvSpPr txBox="1"/>
          <p:nvPr/>
        </p:nvSpPr>
        <p:spPr>
          <a:xfrm>
            <a:off x="2760570" y="4161305"/>
            <a:ext cx="7597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dirty="0">
                <a:solidFill>
                  <a:schemeClr val="bg1"/>
                </a:solidFill>
              </a:rPr>
              <a:t>Positive</a:t>
            </a:r>
          </a:p>
        </p:txBody>
      </p:sp>
    </p:spTree>
    <p:extLst>
      <p:ext uri="{BB962C8B-B14F-4D97-AF65-F5344CB8AC3E}">
        <p14:creationId xmlns:p14="http://schemas.microsoft.com/office/powerpoint/2010/main" val="1166932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 name="Title 2">
            <a:extLst>
              <a:ext uri="{FF2B5EF4-FFF2-40B4-BE49-F238E27FC236}">
                <a16:creationId xmlns:a16="http://schemas.microsoft.com/office/drawing/2014/main" id="{CF940DFF-0F19-4259-8968-CB4075A1EB98}"/>
              </a:ext>
            </a:extLst>
          </p:cNvPr>
          <p:cNvSpPr>
            <a:spLocks noGrp="1"/>
          </p:cNvSpPr>
          <p:nvPr>
            <p:ph type="title"/>
          </p:nvPr>
        </p:nvSpPr>
        <p:spPr>
          <a:xfrm>
            <a:off x="5902" y="112143"/>
            <a:ext cx="12170462" cy="881334"/>
          </a:xfrm>
        </p:spPr>
        <p:txBody>
          <a:bodyPr>
            <a:normAutofit/>
          </a:bodyPr>
          <a:lstStyle/>
          <a:p>
            <a:r>
              <a:rPr lang="en-US" sz="5400">
                <a:solidFill>
                  <a:schemeClr val="accent6"/>
                </a:solidFill>
                <a:cs typeface="Calibri Light"/>
              </a:rPr>
              <a:t>         Conclusion</a:t>
            </a:r>
            <a:endParaRPr lang="en-US" sz="5400" dirty="0">
              <a:solidFill>
                <a:schemeClr val="accent6"/>
              </a:solidFill>
              <a:cs typeface="Calibri Light"/>
            </a:endParaRPr>
          </a:p>
        </p:txBody>
      </p:sp>
      <p:sp>
        <p:nvSpPr>
          <p:cNvPr id="2" name="TextBox 1">
            <a:extLst>
              <a:ext uri="{FF2B5EF4-FFF2-40B4-BE49-F238E27FC236}">
                <a16:creationId xmlns:a16="http://schemas.microsoft.com/office/drawing/2014/main" id="{A69454CF-5EE9-4466-9B6A-90F8CBE10645}"/>
              </a:ext>
            </a:extLst>
          </p:cNvPr>
          <p:cNvSpPr txBox="1"/>
          <p:nvPr/>
        </p:nvSpPr>
        <p:spPr>
          <a:xfrm>
            <a:off x="943155" y="1101306"/>
            <a:ext cx="1106769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2400" dirty="0">
                <a:solidFill>
                  <a:schemeClr val="bg1"/>
                </a:solidFill>
                <a:cs typeface="Calibri"/>
              </a:rPr>
              <a:t>All algorithms performs equally, since the data set is small.</a:t>
            </a:r>
          </a:p>
          <a:p>
            <a:pPr marL="285750" indent="-285750">
              <a:lnSpc>
                <a:spcPct val="150000"/>
              </a:lnSpc>
              <a:buFont typeface="Arial"/>
              <a:buChar char="•"/>
            </a:pPr>
            <a:r>
              <a:rPr lang="en-US" sz="2400" dirty="0">
                <a:solidFill>
                  <a:schemeClr val="bg1"/>
                </a:solidFill>
                <a:cs typeface="Calibri"/>
              </a:rPr>
              <a:t>Payloads with low weight performs better than that with heavy weights.</a:t>
            </a:r>
          </a:p>
          <a:p>
            <a:pPr marL="285750" indent="-285750">
              <a:lnSpc>
                <a:spcPct val="150000"/>
              </a:lnSpc>
              <a:buFont typeface="Arial"/>
              <a:buChar char="•"/>
            </a:pPr>
            <a:r>
              <a:rPr lang="en-US" sz="2400">
                <a:solidFill>
                  <a:schemeClr val="bg1"/>
                </a:solidFill>
                <a:cs typeface="Calibri"/>
              </a:rPr>
              <a:t>The success rate increses each year since 2013 .</a:t>
            </a:r>
            <a:endParaRPr lang="en-US" sz="2400" dirty="0">
              <a:solidFill>
                <a:schemeClr val="bg1"/>
              </a:solidFill>
              <a:cs typeface="Calibri"/>
            </a:endParaRPr>
          </a:p>
          <a:p>
            <a:pPr marL="285750" indent="-285750">
              <a:lnSpc>
                <a:spcPct val="150000"/>
              </a:lnSpc>
              <a:buFont typeface="Arial"/>
              <a:buChar char="•"/>
            </a:pPr>
            <a:r>
              <a:rPr lang="en-US" sz="2400" dirty="0">
                <a:solidFill>
                  <a:schemeClr val="bg1"/>
                </a:solidFill>
                <a:cs typeface="Calibri"/>
              </a:rPr>
              <a:t>KSC LC –39A has the most successful launches from all the sites.</a:t>
            </a:r>
          </a:p>
          <a:p>
            <a:pPr marL="285750" indent="-285750">
              <a:lnSpc>
                <a:spcPct val="150000"/>
              </a:lnSpc>
              <a:buFont typeface="Arial"/>
              <a:buChar char="•"/>
            </a:pPr>
            <a:r>
              <a:rPr lang="en-US" sz="2400">
                <a:solidFill>
                  <a:schemeClr val="bg1"/>
                </a:solidFill>
                <a:cs typeface="Calibri"/>
              </a:rPr>
              <a:t>Orbit </a:t>
            </a:r>
            <a:r>
              <a:rPr lang="en-US" sz="2400">
                <a:solidFill>
                  <a:schemeClr val="bg1"/>
                </a:solidFill>
                <a:ea typeface="+mn-lt"/>
                <a:cs typeface="+mn-lt"/>
              </a:rPr>
              <a:t>ES-L1</a:t>
            </a:r>
            <a:r>
              <a:rPr lang="en-US" sz="2400">
                <a:solidFill>
                  <a:schemeClr val="bg1"/>
                </a:solidFill>
                <a:cs typeface="Calibri"/>
              </a:rPr>
              <a:t>,</a:t>
            </a:r>
            <a:r>
              <a:rPr lang="en-US" sz="2400">
                <a:solidFill>
                  <a:schemeClr val="bg1"/>
                </a:solidFill>
                <a:ea typeface="+mn-lt"/>
                <a:cs typeface="+mn-lt"/>
              </a:rPr>
              <a:t>SSO</a:t>
            </a:r>
            <a:r>
              <a:rPr lang="en-US" sz="2400">
                <a:solidFill>
                  <a:schemeClr val="bg1"/>
                </a:solidFill>
                <a:cs typeface="Calibri"/>
              </a:rPr>
              <a:t>,HEO and </a:t>
            </a:r>
            <a:r>
              <a:rPr lang="en-US" sz="2400">
                <a:solidFill>
                  <a:schemeClr val="bg1"/>
                </a:solidFill>
                <a:ea typeface="+mn-lt"/>
                <a:cs typeface="+mn-lt"/>
              </a:rPr>
              <a:t>GEO</a:t>
            </a:r>
            <a:r>
              <a:rPr lang="en-US" sz="2400" dirty="0">
                <a:ea typeface="+mn-lt"/>
                <a:cs typeface="+mn-lt"/>
              </a:rPr>
              <a:t> </a:t>
            </a:r>
            <a:r>
              <a:rPr lang="en-US" sz="2400">
                <a:solidFill>
                  <a:schemeClr val="bg1"/>
                </a:solidFill>
                <a:cs typeface="Calibri"/>
              </a:rPr>
              <a:t>have more success</a:t>
            </a:r>
            <a:r>
              <a:rPr lang="en-US" sz="2400" dirty="0">
                <a:solidFill>
                  <a:schemeClr val="bg1"/>
                </a:solidFill>
                <a:cs typeface="Calibri"/>
              </a:rPr>
              <a:t> rate than others</a:t>
            </a:r>
          </a:p>
          <a:p>
            <a:endParaRPr lang="en-US" dirty="0">
              <a:cs typeface="Calibri"/>
            </a:endParaRPr>
          </a:p>
        </p:txBody>
      </p:sp>
    </p:spTree>
    <p:extLst>
      <p:ext uri="{BB962C8B-B14F-4D97-AF65-F5344CB8AC3E}">
        <p14:creationId xmlns:p14="http://schemas.microsoft.com/office/powerpoint/2010/main" val="2020190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D755B2-5AAE-48DA-B962-A255A416AA00}"/>
              </a:ext>
            </a:extLst>
          </p:cNvPr>
          <p:cNvSpPr>
            <a:spLocks noGrp="1"/>
          </p:cNvSpPr>
          <p:nvPr>
            <p:ph type="title"/>
          </p:nvPr>
        </p:nvSpPr>
        <p:spPr>
          <a:xfrm>
            <a:off x="1097280" y="325550"/>
            <a:ext cx="10058400" cy="121689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solidFill>
                  <a:srgbClr val="FFFFFF"/>
                </a:solidFill>
                <a:cs typeface="Calibri Light"/>
              </a:rPr>
              <a:t>  Appendix</a:t>
            </a:r>
            <a:endParaRPr lang="en-US" dirty="0"/>
          </a:p>
        </p:txBody>
      </p:sp>
      <p:sp>
        <p:nvSpPr>
          <p:cNvPr id="2" name="TextBox 1">
            <a:extLst>
              <a:ext uri="{FF2B5EF4-FFF2-40B4-BE49-F238E27FC236}">
                <a16:creationId xmlns:a16="http://schemas.microsoft.com/office/drawing/2014/main" id="{1D0C22C6-7247-4B47-8D28-1AD2A07667D7}"/>
              </a:ext>
            </a:extLst>
          </p:cNvPr>
          <p:cNvSpPr txBox="1"/>
          <p:nvPr/>
        </p:nvSpPr>
        <p:spPr>
          <a:xfrm>
            <a:off x="885646" y="1748287"/>
            <a:ext cx="65819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cs typeface="Calibri"/>
              </a:rPr>
              <a:t>Haversine formula</a:t>
            </a:r>
          </a:p>
        </p:txBody>
      </p:sp>
    </p:spTree>
    <p:extLst>
      <p:ext uri="{BB962C8B-B14F-4D97-AF65-F5344CB8AC3E}">
        <p14:creationId xmlns:p14="http://schemas.microsoft.com/office/powerpoint/2010/main" val="133291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D755B2-5AAE-48DA-B962-A255A416AA00}"/>
              </a:ext>
            </a:extLst>
          </p:cNvPr>
          <p:cNvSpPr>
            <a:spLocks noGrp="1"/>
          </p:cNvSpPr>
          <p:nvPr>
            <p:ph type="title"/>
          </p:nvPr>
        </p:nvSpPr>
        <p:spPr>
          <a:xfrm>
            <a:off x="1068525" y="641852"/>
            <a:ext cx="10058400" cy="1216892"/>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solidFill>
                  <a:schemeClr val="bg1"/>
                </a:solidFill>
                <a:cs typeface="Calibri Light"/>
              </a:rPr>
              <a:t> </a:t>
            </a:r>
            <a:r>
              <a:rPr lang="en-US" sz="5200" dirty="0">
                <a:solidFill>
                  <a:schemeClr val="bg1"/>
                </a:solidFill>
                <a:ea typeface="+mj-lt"/>
                <a:cs typeface="+mj-lt"/>
              </a:rPr>
              <a:t>Haversine formula</a:t>
            </a:r>
            <a:endParaRPr lang="en-US" dirty="0">
              <a:solidFill>
                <a:schemeClr val="bg1"/>
              </a:solidFill>
              <a:cs typeface="Calibri Light"/>
            </a:endParaRPr>
          </a:p>
          <a:p>
            <a:endParaRPr lang="en-US" dirty="0">
              <a:cs typeface="Calibri Light" panose="020F0302020204030204"/>
            </a:endParaRPr>
          </a:p>
        </p:txBody>
      </p:sp>
      <p:sp>
        <p:nvSpPr>
          <p:cNvPr id="2" name="TextBox 1">
            <a:extLst>
              <a:ext uri="{FF2B5EF4-FFF2-40B4-BE49-F238E27FC236}">
                <a16:creationId xmlns:a16="http://schemas.microsoft.com/office/drawing/2014/main" id="{1D0C22C6-7247-4B47-8D28-1AD2A07667D7}"/>
              </a:ext>
            </a:extLst>
          </p:cNvPr>
          <p:cNvSpPr txBox="1"/>
          <p:nvPr/>
        </p:nvSpPr>
        <p:spPr>
          <a:xfrm>
            <a:off x="345438" y="1080798"/>
            <a:ext cx="11499010"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cs typeface="Calibri"/>
              </a:rPr>
              <a:t>Haversine formula is used to calculate the distance between two GPS coordinates with Python</a:t>
            </a:r>
          </a:p>
          <a:p>
            <a:r>
              <a:rPr lang="en-US" sz="2800" dirty="0">
                <a:solidFill>
                  <a:schemeClr val="bg1"/>
                </a:solidFill>
                <a:cs typeface="Calibri"/>
              </a:rPr>
              <a:t>Formula:</a:t>
            </a:r>
            <a:endParaRPr lang="en-US" sz="3600" dirty="0">
              <a:solidFill>
                <a:schemeClr val="bg1"/>
              </a:solidFill>
              <a:cs typeface="Calibri"/>
            </a:endParaRPr>
          </a:p>
          <a:p>
            <a:r>
              <a:rPr lang="en-US" sz="3600" dirty="0">
                <a:solidFill>
                  <a:schemeClr val="bg1"/>
                </a:solidFill>
                <a:cs typeface="Calibri"/>
              </a:rPr>
              <a:t>     </a:t>
            </a:r>
            <a:r>
              <a:rPr lang="en-US" sz="3600" dirty="0">
                <a:solidFill>
                  <a:schemeClr val="accent1"/>
                </a:solidFill>
                <a:cs typeface="Calibri"/>
              </a:rPr>
              <a:t> </a:t>
            </a:r>
            <a:r>
              <a:rPr lang="en-US" sz="3600" dirty="0">
                <a:solidFill>
                  <a:schemeClr val="accent1"/>
                </a:solidFill>
                <a:ea typeface="+mn-lt"/>
                <a:cs typeface="+mn-lt"/>
              </a:rPr>
              <a:t>  </a:t>
            </a:r>
            <a:r>
              <a:rPr lang="en-US" sz="3600" i="1" dirty="0">
                <a:solidFill>
                  <a:schemeClr val="accent1"/>
                </a:solidFill>
                <a:ea typeface="+mn-lt"/>
                <a:cs typeface="+mn-lt"/>
              </a:rPr>
              <a:t>a</a:t>
            </a:r>
            <a:r>
              <a:rPr lang="en-US" sz="3600" dirty="0">
                <a:solidFill>
                  <a:schemeClr val="accent1"/>
                </a:solidFill>
                <a:ea typeface="+mn-lt"/>
                <a:cs typeface="+mn-lt"/>
              </a:rPr>
              <a:t>=sin(</a:t>
            </a:r>
            <a:r>
              <a:rPr lang="en-US" sz="3600" dirty="0" err="1">
                <a:solidFill>
                  <a:schemeClr val="accent1"/>
                </a:solidFill>
                <a:ea typeface="+mn-lt"/>
                <a:cs typeface="+mn-lt"/>
              </a:rPr>
              <a:t>Δ</a:t>
            </a:r>
            <a:r>
              <a:rPr lang="en-US" sz="3600" i="1" dirty="0" err="1">
                <a:solidFill>
                  <a:schemeClr val="accent1"/>
                </a:solidFill>
                <a:ea typeface="+mn-lt"/>
                <a:cs typeface="+mn-lt"/>
              </a:rPr>
              <a:t>ϕ</a:t>
            </a:r>
            <a:r>
              <a:rPr lang="en-US" sz="3600" dirty="0">
                <a:solidFill>
                  <a:schemeClr val="accent1"/>
                </a:solidFill>
                <a:ea typeface="+mn-lt"/>
                <a:cs typeface="+mn-lt"/>
              </a:rPr>
              <a:t> )+cos(</a:t>
            </a:r>
            <a:r>
              <a:rPr lang="en-US" sz="3600" i="1" dirty="0">
                <a:solidFill>
                  <a:schemeClr val="accent1"/>
                </a:solidFill>
                <a:ea typeface="+mn-lt"/>
                <a:cs typeface="+mn-lt"/>
              </a:rPr>
              <a:t>ϕ</a:t>
            </a:r>
            <a:r>
              <a:rPr lang="en-US" sz="3600" dirty="0">
                <a:solidFill>
                  <a:schemeClr val="accent1"/>
                </a:solidFill>
                <a:ea typeface="+mn-lt"/>
                <a:cs typeface="+mn-lt"/>
              </a:rPr>
              <a:t>1 )⋅cos(</a:t>
            </a:r>
            <a:r>
              <a:rPr lang="en-US" sz="3600" i="1" dirty="0">
                <a:solidFill>
                  <a:schemeClr val="accent1"/>
                </a:solidFill>
                <a:ea typeface="+mn-lt"/>
                <a:cs typeface="+mn-lt"/>
              </a:rPr>
              <a:t>ϕ</a:t>
            </a:r>
            <a:r>
              <a:rPr lang="en-US" sz="3600" dirty="0">
                <a:solidFill>
                  <a:schemeClr val="accent1"/>
                </a:solidFill>
                <a:ea typeface="+mn-lt"/>
                <a:cs typeface="+mn-lt"/>
              </a:rPr>
              <a:t>2 )⋅sin(</a:t>
            </a:r>
            <a:r>
              <a:rPr lang="en-US" sz="3600" dirty="0" err="1">
                <a:solidFill>
                  <a:schemeClr val="accent1"/>
                </a:solidFill>
                <a:ea typeface="+mn-lt"/>
                <a:cs typeface="+mn-lt"/>
              </a:rPr>
              <a:t>Δ</a:t>
            </a:r>
            <a:r>
              <a:rPr lang="en-US" sz="3600" i="1" dirty="0" err="1">
                <a:solidFill>
                  <a:schemeClr val="accent1"/>
                </a:solidFill>
                <a:ea typeface="+mn-lt"/>
                <a:cs typeface="+mn-lt"/>
              </a:rPr>
              <a:t>λ</a:t>
            </a:r>
            <a:r>
              <a:rPr lang="en-US" sz="3600" dirty="0">
                <a:solidFill>
                  <a:schemeClr val="accent1"/>
                </a:solidFill>
                <a:ea typeface="+mn-lt"/>
                <a:cs typeface="+mn-lt"/>
              </a:rPr>
              <a:t> )</a:t>
            </a:r>
          </a:p>
          <a:p>
            <a:r>
              <a:rPr lang="en-US" sz="2800" dirty="0">
                <a:solidFill>
                  <a:schemeClr val="bg1"/>
                </a:solidFill>
                <a:cs typeface="Calibri"/>
              </a:rPr>
              <a:t>With:</a:t>
            </a:r>
            <a:endParaRPr lang="en-US" sz="3600" dirty="0">
              <a:solidFill>
                <a:schemeClr val="bg1"/>
              </a:solidFill>
              <a:cs typeface="Calibri"/>
            </a:endParaRPr>
          </a:p>
          <a:p>
            <a:r>
              <a:rPr lang="en-US" sz="2800" dirty="0">
                <a:solidFill>
                  <a:schemeClr val="bg1"/>
                </a:solidFill>
                <a:cs typeface="Calibri"/>
              </a:rPr>
              <a:t>        </a:t>
            </a:r>
            <a:r>
              <a:rPr lang="en-US" sz="2800" dirty="0">
                <a:solidFill>
                  <a:schemeClr val="accent1"/>
                </a:solidFill>
                <a:cs typeface="Calibri"/>
              </a:rPr>
              <a:t>  </a:t>
            </a:r>
            <a:r>
              <a:rPr lang="en-US" sz="2800" i="1" dirty="0">
                <a:solidFill>
                  <a:schemeClr val="accent1"/>
                </a:solidFill>
                <a:ea typeface="+mn-lt"/>
                <a:cs typeface="+mn-lt"/>
              </a:rPr>
              <a:t>c</a:t>
            </a:r>
            <a:r>
              <a:rPr lang="en-US" sz="2800" dirty="0">
                <a:solidFill>
                  <a:schemeClr val="accent1"/>
                </a:solidFill>
                <a:ea typeface="+mn-lt"/>
                <a:cs typeface="+mn-lt"/>
              </a:rPr>
              <a:t>=2⋅</a:t>
            </a:r>
            <a:r>
              <a:rPr lang="en-US" sz="2800" i="1" dirty="0">
                <a:solidFill>
                  <a:schemeClr val="accent1"/>
                </a:solidFill>
                <a:ea typeface="+mn-lt"/>
                <a:cs typeface="+mn-lt"/>
              </a:rPr>
              <a:t>arctan</a:t>
            </a:r>
            <a:r>
              <a:rPr lang="en-US" sz="2800" dirty="0">
                <a:solidFill>
                  <a:schemeClr val="accent1"/>
                </a:solidFill>
                <a:ea typeface="+mn-lt"/>
                <a:cs typeface="+mn-lt"/>
              </a:rPr>
              <a:t>2(   </a:t>
            </a:r>
            <a:r>
              <a:rPr lang="en-US" sz="2800" i="1" dirty="0">
                <a:solidFill>
                  <a:schemeClr val="accent1"/>
                </a:solidFill>
                <a:ea typeface="+mn-lt"/>
                <a:cs typeface="+mn-lt"/>
              </a:rPr>
              <a:t>a</a:t>
            </a:r>
            <a:r>
              <a:rPr lang="en-US" sz="2800" dirty="0">
                <a:solidFill>
                  <a:schemeClr val="accent1"/>
                </a:solidFill>
                <a:ea typeface="+mn-lt"/>
                <a:cs typeface="+mn-lt"/>
              </a:rPr>
              <a:t> ,  1−</a:t>
            </a:r>
            <a:r>
              <a:rPr lang="en-US" sz="2800" i="1" dirty="0">
                <a:solidFill>
                  <a:schemeClr val="accent1"/>
                </a:solidFill>
                <a:ea typeface="+mn-lt"/>
                <a:cs typeface="+mn-lt"/>
              </a:rPr>
              <a:t>a</a:t>
            </a:r>
            <a:r>
              <a:rPr lang="en-US" sz="2800" dirty="0">
                <a:solidFill>
                  <a:schemeClr val="accent1"/>
                </a:solidFill>
                <a:ea typeface="+mn-lt"/>
                <a:cs typeface="+mn-lt"/>
              </a:rPr>
              <a:t> )</a:t>
            </a:r>
          </a:p>
          <a:p>
            <a:r>
              <a:rPr lang="en-US" sz="2400" dirty="0">
                <a:solidFill>
                  <a:schemeClr val="bg1"/>
                </a:solidFill>
                <a:cs typeface="Calibri"/>
              </a:rPr>
              <a:t>and       </a:t>
            </a:r>
            <a:endParaRPr lang="en-US" sz="2800" dirty="0">
              <a:solidFill>
                <a:schemeClr val="bg1"/>
              </a:solidFill>
              <a:cs typeface="Calibri"/>
            </a:endParaRPr>
          </a:p>
          <a:p>
            <a:r>
              <a:rPr lang="en-US" sz="2400" dirty="0">
                <a:solidFill>
                  <a:schemeClr val="bg1"/>
                </a:solidFill>
                <a:cs typeface="Calibri"/>
              </a:rPr>
              <a:t>           </a:t>
            </a:r>
            <a:r>
              <a:rPr lang="en-US" sz="2400" dirty="0">
                <a:solidFill>
                  <a:schemeClr val="accent1"/>
                </a:solidFill>
                <a:cs typeface="Calibri"/>
              </a:rPr>
              <a:t>d=R .c</a:t>
            </a:r>
          </a:p>
          <a:p>
            <a:r>
              <a:rPr lang="en-US" sz="2400" dirty="0">
                <a:solidFill>
                  <a:schemeClr val="bg1"/>
                </a:solidFill>
                <a:ea typeface="+mn-lt"/>
                <a:cs typeface="+mn-lt"/>
              </a:rPr>
              <a:t>Where:</a:t>
            </a:r>
            <a:endParaRPr lang="en-US">
              <a:solidFill>
                <a:schemeClr val="bg1"/>
              </a:solidFill>
              <a:cs typeface="Calibri"/>
            </a:endParaRPr>
          </a:p>
          <a:p>
            <a:r>
              <a:rPr lang="en-US" sz="2400" i="1" dirty="0">
                <a:solidFill>
                  <a:schemeClr val="bg1"/>
                </a:solidFill>
                <a:ea typeface="+mn-lt"/>
                <a:cs typeface="+mn-lt"/>
              </a:rPr>
              <a:t>          ϕ</a:t>
            </a:r>
            <a:r>
              <a:rPr lang="en-US" sz="2400" dirty="0">
                <a:solidFill>
                  <a:schemeClr val="bg1"/>
                </a:solidFill>
                <a:ea typeface="+mn-lt"/>
                <a:cs typeface="+mn-lt"/>
              </a:rPr>
              <a:t> = latitude</a:t>
            </a:r>
            <a:br>
              <a:rPr lang="en-US" sz="2400" dirty="0">
                <a:solidFill>
                  <a:schemeClr val="bg1"/>
                </a:solidFill>
                <a:ea typeface="+mn-lt"/>
                <a:cs typeface="+mn-lt"/>
              </a:rPr>
            </a:br>
            <a:r>
              <a:rPr lang="en-US" sz="2400" i="1" dirty="0">
                <a:solidFill>
                  <a:schemeClr val="bg1"/>
                </a:solidFill>
                <a:ea typeface="+mn-lt"/>
                <a:cs typeface="+mn-lt"/>
              </a:rPr>
              <a:t>          λ</a:t>
            </a:r>
            <a:r>
              <a:rPr lang="en-US" sz="2400" dirty="0">
                <a:solidFill>
                  <a:schemeClr val="bg1"/>
                </a:solidFill>
                <a:ea typeface="+mn-lt"/>
                <a:cs typeface="+mn-lt"/>
              </a:rPr>
              <a:t> = longitude</a:t>
            </a:r>
            <a:br>
              <a:rPr lang="en-US" sz="2400" dirty="0">
                <a:solidFill>
                  <a:schemeClr val="bg1"/>
                </a:solidFill>
                <a:ea typeface="+mn-lt"/>
                <a:cs typeface="+mn-lt"/>
              </a:rPr>
            </a:br>
            <a:r>
              <a:rPr lang="en-US" sz="2400" i="1" dirty="0">
                <a:solidFill>
                  <a:schemeClr val="bg1"/>
                </a:solidFill>
                <a:ea typeface="+mn-lt"/>
                <a:cs typeface="+mn-lt"/>
              </a:rPr>
              <a:t>          R</a:t>
            </a:r>
            <a:r>
              <a:rPr lang="en-US" sz="2400" dirty="0">
                <a:solidFill>
                  <a:schemeClr val="bg1"/>
                </a:solidFill>
                <a:ea typeface="+mn-lt"/>
                <a:cs typeface="+mn-lt"/>
              </a:rPr>
              <a:t> = 6371 (Earth's mean radius in km)</a:t>
            </a:r>
            <a:endParaRPr lang="en-US" dirty="0">
              <a:solidFill>
                <a:schemeClr val="bg1"/>
              </a:solidFill>
            </a:endParaRPr>
          </a:p>
        </p:txBody>
      </p:sp>
      <p:sp>
        <p:nvSpPr>
          <p:cNvPr id="5" name="Minus Sign 4">
            <a:extLst>
              <a:ext uri="{FF2B5EF4-FFF2-40B4-BE49-F238E27FC236}">
                <a16:creationId xmlns:a16="http://schemas.microsoft.com/office/drawing/2014/main" id="{EC5C7129-618E-460B-9559-840FBBEF1AB6}"/>
              </a:ext>
            </a:extLst>
          </p:cNvPr>
          <p:cNvSpPr/>
          <p:nvPr/>
        </p:nvSpPr>
        <p:spPr>
          <a:xfrm>
            <a:off x="2296645" y="2823322"/>
            <a:ext cx="728383" cy="14567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2E79C9-AD12-4565-84EA-C575BFB64C2D}"/>
              </a:ext>
            </a:extLst>
          </p:cNvPr>
          <p:cNvSpPr txBox="1"/>
          <p:nvPr/>
        </p:nvSpPr>
        <p:spPr>
          <a:xfrm>
            <a:off x="7562289" y="2827104"/>
            <a:ext cx="2891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solidFill>
                  <a:schemeClr val="accent1"/>
                </a:solidFill>
              </a:rPr>
              <a:t>2</a:t>
            </a:r>
          </a:p>
        </p:txBody>
      </p:sp>
      <p:sp>
        <p:nvSpPr>
          <p:cNvPr id="9" name="TextBox 8">
            <a:extLst>
              <a:ext uri="{FF2B5EF4-FFF2-40B4-BE49-F238E27FC236}">
                <a16:creationId xmlns:a16="http://schemas.microsoft.com/office/drawing/2014/main" id="{94B4365D-6DFA-4629-8019-8D1D3F942664}"/>
              </a:ext>
            </a:extLst>
          </p:cNvPr>
          <p:cNvSpPr txBox="1"/>
          <p:nvPr/>
        </p:nvSpPr>
        <p:spPr>
          <a:xfrm>
            <a:off x="2497230" y="2900643"/>
            <a:ext cx="32273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solidFill>
                  <a:schemeClr val="accent1"/>
                </a:solidFill>
              </a:rPr>
              <a:t>2</a:t>
            </a:r>
            <a:endParaRPr lang="en-US" sz="2400" dirty="0">
              <a:solidFill>
                <a:schemeClr val="accent1"/>
              </a:solidFill>
              <a:cs typeface="Calibri"/>
            </a:endParaRPr>
          </a:p>
        </p:txBody>
      </p:sp>
      <p:sp>
        <p:nvSpPr>
          <p:cNvPr id="10" name="Minus Sign 9">
            <a:extLst>
              <a:ext uri="{FF2B5EF4-FFF2-40B4-BE49-F238E27FC236}">
                <a16:creationId xmlns:a16="http://schemas.microsoft.com/office/drawing/2014/main" id="{E89481E2-A947-41BB-AD14-36C0269E716F}"/>
              </a:ext>
            </a:extLst>
          </p:cNvPr>
          <p:cNvSpPr/>
          <p:nvPr/>
        </p:nvSpPr>
        <p:spPr>
          <a:xfrm>
            <a:off x="7357503" y="2792505"/>
            <a:ext cx="627529" cy="179294"/>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0768B96-C294-4B06-AEB9-C95E1EFF1DB7}"/>
              </a:ext>
            </a:extLst>
          </p:cNvPr>
          <p:cNvSpPr txBox="1"/>
          <p:nvPr/>
        </p:nvSpPr>
        <p:spPr>
          <a:xfrm>
            <a:off x="7112653" y="2301129"/>
            <a:ext cx="2442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accent1"/>
                </a:solidFill>
              </a:rPr>
              <a:t>2</a:t>
            </a:r>
          </a:p>
        </p:txBody>
      </p:sp>
      <p:sp>
        <p:nvSpPr>
          <p:cNvPr id="12" name="TextBox 11">
            <a:extLst>
              <a:ext uri="{FF2B5EF4-FFF2-40B4-BE49-F238E27FC236}">
                <a16:creationId xmlns:a16="http://schemas.microsoft.com/office/drawing/2014/main" id="{47A3D6FC-D339-4D76-9FC1-5F0201E802E9}"/>
              </a:ext>
            </a:extLst>
          </p:cNvPr>
          <p:cNvSpPr txBox="1"/>
          <p:nvPr/>
        </p:nvSpPr>
        <p:spPr>
          <a:xfrm>
            <a:off x="2085415" y="2298326"/>
            <a:ext cx="3451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accent1"/>
                </a:solidFill>
              </a:rPr>
              <a:t>2</a:t>
            </a:r>
          </a:p>
        </p:txBody>
      </p:sp>
      <p:sp>
        <p:nvSpPr>
          <p:cNvPr id="15" name="Arrow: Down 14">
            <a:extLst>
              <a:ext uri="{FF2B5EF4-FFF2-40B4-BE49-F238E27FC236}">
                <a16:creationId xmlns:a16="http://schemas.microsoft.com/office/drawing/2014/main" id="{730A6681-D311-4204-9434-90CB183A169B}"/>
              </a:ext>
            </a:extLst>
          </p:cNvPr>
          <p:cNvSpPr/>
          <p:nvPr/>
        </p:nvSpPr>
        <p:spPr>
          <a:xfrm rot="2340000">
            <a:off x="3233310" y="3346641"/>
            <a:ext cx="67236" cy="336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inus Sign 15">
            <a:extLst>
              <a:ext uri="{FF2B5EF4-FFF2-40B4-BE49-F238E27FC236}">
                <a16:creationId xmlns:a16="http://schemas.microsoft.com/office/drawing/2014/main" id="{EA73D8D5-3966-456F-9E71-990FC784797D}"/>
              </a:ext>
            </a:extLst>
          </p:cNvPr>
          <p:cNvSpPr/>
          <p:nvPr/>
        </p:nvSpPr>
        <p:spPr>
          <a:xfrm>
            <a:off x="3338792" y="3282763"/>
            <a:ext cx="358589" cy="16808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C6AF3E6F-62B1-426E-8F28-4D23F1D4245B}"/>
              </a:ext>
            </a:extLst>
          </p:cNvPr>
          <p:cNvSpPr/>
          <p:nvPr/>
        </p:nvSpPr>
        <p:spPr>
          <a:xfrm rot="1680000">
            <a:off x="3775648" y="3346180"/>
            <a:ext cx="89647" cy="358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inus Sign 18">
            <a:extLst>
              <a:ext uri="{FF2B5EF4-FFF2-40B4-BE49-F238E27FC236}">
                <a16:creationId xmlns:a16="http://schemas.microsoft.com/office/drawing/2014/main" id="{E0F31CC9-89C9-49F0-B6BB-383212738165}"/>
              </a:ext>
            </a:extLst>
          </p:cNvPr>
          <p:cNvSpPr/>
          <p:nvPr/>
        </p:nvSpPr>
        <p:spPr>
          <a:xfrm>
            <a:off x="3781427" y="3288365"/>
            <a:ext cx="739587" cy="16808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644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D755B2-5AAE-48DA-B962-A255A416AA00}"/>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400">
                <a:solidFill>
                  <a:srgbClr val="FFFFFF"/>
                </a:solidFill>
                <a:cs typeface="Calibri Light"/>
              </a:rPr>
              <a:t>Thank You!</a:t>
            </a:r>
            <a:br>
              <a:rPr lang="en-US" sz="5200" dirty="0">
                <a:solidFill>
                  <a:srgbClr val="FFFFFF"/>
                </a:solidFill>
                <a:cs typeface="Calibri Light"/>
              </a:rPr>
            </a:br>
            <a:endParaRPr lang="en-US" sz="5200">
              <a:solidFill>
                <a:srgbClr val="FFFFFF"/>
              </a:solidFill>
              <a:cs typeface="Calibri Light"/>
            </a:endParaRPr>
          </a:p>
        </p:txBody>
      </p:sp>
    </p:spTree>
    <p:extLst>
      <p:ext uri="{BB962C8B-B14F-4D97-AF65-F5344CB8AC3E}">
        <p14:creationId xmlns:p14="http://schemas.microsoft.com/office/powerpoint/2010/main" val="2438533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8" name="Rectangle 4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35CC1-4656-4494-BEB0-63E5E213B6D3}"/>
              </a:ext>
            </a:extLst>
          </p:cNvPr>
          <p:cNvSpPr>
            <a:spLocks noGrp="1"/>
          </p:cNvSpPr>
          <p:nvPr>
            <p:ph type="title"/>
          </p:nvPr>
        </p:nvSpPr>
        <p:spPr>
          <a:xfrm>
            <a:off x="1011016" y="3776116"/>
            <a:ext cx="10044023" cy="785571"/>
          </a:xfrm>
          <a:effectLst>
            <a:outerShdw blurRad="50800" dist="38100" dir="2700000" algn="tl" rotWithShape="0">
              <a:prstClr val="black">
                <a:alpha val="40000"/>
              </a:prstClr>
            </a:outerShdw>
          </a:effectLst>
        </p:spPr>
        <p:txBody>
          <a:bodyPr vert="horz" lIns="91440" tIns="45720" rIns="91440" bIns="45720" rtlCol="0" anchor="b">
            <a:noAutofit/>
          </a:bodyPr>
          <a:lstStyle/>
          <a:p>
            <a:pPr algn="ctr"/>
            <a:r>
              <a:rPr lang="en-US" sz="5400">
                <a:solidFill>
                  <a:schemeClr val="bg1"/>
                </a:solidFill>
                <a:ea typeface="+mj-lt"/>
                <a:cs typeface="+mj-lt"/>
              </a:rPr>
              <a:t>METHODOLOGY</a:t>
            </a:r>
            <a:endParaRPr lang="en-US" sz="5400">
              <a:solidFill>
                <a:schemeClr val="bg1"/>
              </a:solidFill>
            </a:endParaRPr>
          </a:p>
          <a:p>
            <a:pPr algn="ctr"/>
            <a:endParaRPr lang="en-US"/>
          </a:p>
        </p:txBody>
      </p:sp>
      <p:sp>
        <p:nvSpPr>
          <p:cNvPr id="3" name="Text Placeholder 2">
            <a:extLst>
              <a:ext uri="{FF2B5EF4-FFF2-40B4-BE49-F238E27FC236}">
                <a16:creationId xmlns:a16="http://schemas.microsoft.com/office/drawing/2014/main" id="{516ED1A2-6AB2-48A2-ABA1-98ACA098769B}"/>
              </a:ext>
            </a:extLst>
          </p:cNvPr>
          <p:cNvSpPr>
            <a:spLocks noGrp="1"/>
          </p:cNvSpPr>
          <p:nvPr>
            <p:ph type="body" idx="1"/>
          </p:nvPr>
        </p:nvSpPr>
        <p:spPr>
          <a:xfrm>
            <a:off x="1071296" y="2576798"/>
            <a:ext cx="10058400" cy="4402593"/>
          </a:xfrm>
          <a:effectLst>
            <a:outerShdw blurRad="50800" dist="38100" dir="2700000" algn="tl" rotWithShape="0">
              <a:prstClr val="black">
                <a:alpha val="40000"/>
              </a:prstClr>
            </a:outerShdw>
          </a:effectLst>
        </p:spPr>
        <p:txBody>
          <a:bodyPr vert="horz" lIns="91440" tIns="45720" rIns="91440" bIns="45720" rtlCol="0" anchor="t">
            <a:normAutofit/>
          </a:bodyPr>
          <a:lstStyle/>
          <a:p>
            <a:pPr marL="342900" indent="-342900">
              <a:buChar char="•"/>
            </a:pPr>
            <a:endParaRPr lang="en-US" dirty="0">
              <a:solidFill>
                <a:schemeClr val="bg1"/>
              </a:solidFill>
              <a:cs typeface="Calibri"/>
            </a:endParaRPr>
          </a:p>
          <a:p>
            <a:pPr algn="ctr"/>
            <a:endParaRPr lang="en-US" dirty="0">
              <a:solidFill>
                <a:srgbClr val="000000"/>
              </a:solidFill>
              <a:cs typeface="Calibri"/>
            </a:endParaRPr>
          </a:p>
          <a:p>
            <a:pPr algn="ctr"/>
            <a:endParaRPr lang="en-US" dirty="0">
              <a:solidFill>
                <a:srgbClr val="FFFFFF"/>
              </a:solidFill>
              <a:cs typeface="Calibri"/>
            </a:endParaRPr>
          </a:p>
        </p:txBody>
      </p:sp>
    </p:spTree>
    <p:extLst>
      <p:ext uri="{BB962C8B-B14F-4D97-AF65-F5344CB8AC3E}">
        <p14:creationId xmlns:p14="http://schemas.microsoft.com/office/powerpoint/2010/main" val="121224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8" name="Rectangle 4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35CC1-4656-4494-BEB0-63E5E213B6D3}"/>
              </a:ext>
            </a:extLst>
          </p:cNvPr>
          <p:cNvSpPr>
            <a:spLocks noGrp="1"/>
          </p:cNvSpPr>
          <p:nvPr>
            <p:ph type="title"/>
          </p:nvPr>
        </p:nvSpPr>
        <p:spPr>
          <a:xfrm>
            <a:off x="1097280" y="325550"/>
            <a:ext cx="10044023" cy="7855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a:solidFill>
                  <a:srgbClr val="FFFFFF"/>
                </a:solidFill>
                <a:cs typeface="Calibri Light"/>
              </a:rPr>
              <a:t>METHODOLOGY</a:t>
            </a:r>
            <a:endParaRPr lang="en-US" sz="5200">
              <a:solidFill>
                <a:srgbClr val="FFFFFF"/>
              </a:solidFill>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type="body" idx="1"/>
          </p:nvPr>
        </p:nvSpPr>
        <p:spPr>
          <a:xfrm>
            <a:off x="726240" y="1714156"/>
            <a:ext cx="10058400" cy="4402593"/>
          </a:xfrm>
          <a:effectLst>
            <a:outerShdw blurRad="50800" dist="38100" dir="2700000" algn="tl" rotWithShape="0">
              <a:prstClr val="black">
                <a:alpha val="40000"/>
              </a:prstClr>
            </a:outerShdw>
          </a:effectLst>
        </p:spPr>
        <p:txBody>
          <a:bodyPr vert="horz" lIns="91440" tIns="45720" rIns="91440" bIns="45720" rtlCol="0" anchor="t">
            <a:normAutofit fontScale="92500" lnSpcReduction="10000"/>
          </a:bodyPr>
          <a:lstStyle/>
          <a:p>
            <a:pPr marL="342900" indent="-342900">
              <a:buFont typeface="Arial,Sans-Serif"/>
              <a:buChar char="•"/>
            </a:pPr>
            <a:r>
              <a:rPr lang="en-US" sz="2800" dirty="0">
                <a:solidFill>
                  <a:schemeClr val="bg1"/>
                </a:solidFill>
                <a:ea typeface="+mn-lt"/>
                <a:cs typeface="+mn-lt"/>
              </a:rPr>
              <a:t>Data  collection methodology:</a:t>
            </a:r>
          </a:p>
          <a:p>
            <a:pPr marL="1143000" lvl="1" indent="-342900">
              <a:buFont typeface="Arial,Sans-Serif"/>
              <a:buChar char="•"/>
            </a:pPr>
            <a:r>
              <a:rPr lang="en-US" sz="1900" dirty="0">
                <a:solidFill>
                  <a:schemeClr val="bg1"/>
                </a:solidFill>
                <a:ea typeface="+mn-lt"/>
                <a:cs typeface="+mn-lt"/>
              </a:rPr>
              <a:t>SpaceX  Rest API</a:t>
            </a:r>
          </a:p>
          <a:p>
            <a:pPr marL="1143000" lvl="1" indent="-342900">
              <a:buFont typeface="Arial,Sans-Serif"/>
              <a:buChar char="•"/>
            </a:pPr>
            <a:r>
              <a:rPr lang="en-US" sz="1900" dirty="0">
                <a:solidFill>
                  <a:schemeClr val="bg1"/>
                </a:solidFill>
                <a:ea typeface="+mn-lt"/>
                <a:cs typeface="+mn-lt"/>
              </a:rPr>
              <a:t>(Web Scrapping) from Wikipedia</a:t>
            </a:r>
          </a:p>
          <a:p>
            <a:pPr marL="742950" lvl="1" indent="-285750" algn="just">
              <a:buFont typeface="Arial"/>
              <a:buChar char="•"/>
            </a:pPr>
            <a:endParaRPr lang="en-US" sz="1900" dirty="0">
              <a:ea typeface="+mn-lt"/>
              <a:cs typeface="+mn-lt"/>
            </a:endParaRPr>
          </a:p>
          <a:p>
            <a:pPr marL="457200" indent="-457200">
              <a:buFont typeface="Arial"/>
              <a:buChar char="•"/>
            </a:pPr>
            <a:r>
              <a:rPr lang="en-US" sz="2800" dirty="0">
                <a:solidFill>
                  <a:schemeClr val="bg1"/>
                </a:solidFill>
                <a:cs typeface="Calibri"/>
              </a:rPr>
              <a:t>Performed data wrangling(Transforming data for Machine learning)</a:t>
            </a:r>
          </a:p>
          <a:p>
            <a:pPr marL="914400" lvl="1" indent="-457200">
              <a:buFont typeface="Arial"/>
              <a:buChar char="•"/>
            </a:pPr>
            <a:r>
              <a:rPr lang="en-US" dirty="0">
                <a:solidFill>
                  <a:schemeClr val="bg1"/>
                </a:solidFill>
                <a:cs typeface="Calibri"/>
              </a:rPr>
              <a:t>One Hot Encoding data fields for Machine Learning and dropping irrelevant columns</a:t>
            </a:r>
          </a:p>
          <a:p>
            <a:pPr marL="342900" indent="-342900" algn="just">
              <a:buFont typeface="Arial,Sans-Serif"/>
              <a:buChar char="•"/>
            </a:pPr>
            <a:r>
              <a:rPr lang="en-US" sz="2800" dirty="0">
                <a:solidFill>
                  <a:schemeClr val="bg1"/>
                </a:solidFill>
                <a:cs typeface="Calibri"/>
              </a:rPr>
              <a:t>Performed exploratory data analysis(EDA) using visualization and SQL</a:t>
            </a:r>
          </a:p>
          <a:p>
            <a:pPr marL="800100" lvl="1" indent="-342900">
              <a:buFont typeface="Arial,Sans-Serif"/>
              <a:buChar char="•"/>
            </a:pPr>
            <a:r>
              <a:rPr lang="en-US" sz="2000" dirty="0">
                <a:solidFill>
                  <a:schemeClr val="bg1"/>
                </a:solidFill>
                <a:cs typeface="Calibri"/>
              </a:rPr>
              <a:t>Plotting: Scatter Graphs, Bar </a:t>
            </a:r>
            <a:r>
              <a:rPr lang="en-US" dirty="0">
                <a:solidFill>
                  <a:schemeClr val="bg1"/>
                </a:solidFill>
                <a:cs typeface="Calibri"/>
              </a:rPr>
              <a:t>Graphs</a:t>
            </a:r>
            <a:r>
              <a:rPr lang="en-US" sz="2000" dirty="0">
                <a:solidFill>
                  <a:schemeClr val="bg1"/>
                </a:solidFill>
                <a:cs typeface="Calibri"/>
              </a:rPr>
              <a:t> to show relationships between variables to show patterns of data.</a:t>
            </a:r>
            <a:endParaRPr lang="en-US" sz="1600" dirty="0">
              <a:solidFill>
                <a:schemeClr val="bg1"/>
              </a:solidFill>
              <a:cs typeface="Calibri"/>
            </a:endParaRPr>
          </a:p>
          <a:p>
            <a:pPr marL="342900" indent="-342900">
              <a:buFont typeface="Arial,Sans-Serif"/>
              <a:buChar char="•"/>
            </a:pPr>
            <a:r>
              <a:rPr lang="en-US" sz="2800" dirty="0">
                <a:solidFill>
                  <a:schemeClr val="bg1"/>
                </a:solidFill>
                <a:cs typeface="Calibri"/>
              </a:rPr>
              <a:t>Performed  interactive visual analytics using Folium and </a:t>
            </a:r>
            <a:r>
              <a:rPr lang="en-US" sz="2800" dirty="0" err="1">
                <a:solidFill>
                  <a:schemeClr val="bg1"/>
                </a:solidFill>
                <a:cs typeface="Calibri"/>
              </a:rPr>
              <a:t>Plotly</a:t>
            </a:r>
            <a:r>
              <a:rPr lang="en-US" sz="2800" dirty="0">
                <a:solidFill>
                  <a:schemeClr val="bg1"/>
                </a:solidFill>
                <a:cs typeface="Calibri"/>
              </a:rPr>
              <a:t> Dash</a:t>
            </a:r>
          </a:p>
          <a:p>
            <a:pPr marL="342900" indent="-342900">
              <a:buFont typeface="Arial,Sans-Serif"/>
              <a:buChar char="•"/>
            </a:pPr>
            <a:r>
              <a:rPr lang="en-US" sz="2800" dirty="0">
                <a:solidFill>
                  <a:schemeClr val="bg1"/>
                </a:solidFill>
                <a:cs typeface="Calibri"/>
              </a:rPr>
              <a:t>Performed predictive analysis using classification models</a:t>
            </a:r>
            <a:endParaRPr lang="en-US" dirty="0">
              <a:solidFill>
                <a:schemeClr val="bg1"/>
              </a:solidFill>
              <a:cs typeface="Calibri"/>
            </a:endParaRPr>
          </a:p>
          <a:p>
            <a:pPr marL="800100" lvl="1" indent="-342900">
              <a:buFont typeface="Arial,Sans-Serif"/>
              <a:buChar char="•"/>
            </a:pPr>
            <a:r>
              <a:rPr lang="en-US" dirty="0">
                <a:solidFill>
                  <a:schemeClr val="bg1"/>
                </a:solidFill>
                <a:cs typeface="Calibri"/>
              </a:rPr>
              <a:t>Models</a:t>
            </a:r>
            <a:r>
              <a:rPr lang="en-US" dirty="0">
                <a:solidFill>
                  <a:schemeClr val="bg1"/>
                </a:solidFill>
                <a:ea typeface="+mn-lt"/>
                <a:cs typeface="+mn-lt"/>
              </a:rPr>
              <a:t> were build using scikit-learn, we used a </a:t>
            </a:r>
            <a:r>
              <a:rPr lang="en-US" dirty="0" err="1">
                <a:solidFill>
                  <a:schemeClr val="bg1"/>
                </a:solidFill>
                <a:ea typeface="+mn-lt"/>
                <a:cs typeface="+mn-lt"/>
              </a:rPr>
              <a:t>GridSearch</a:t>
            </a:r>
            <a:r>
              <a:rPr lang="en-US" dirty="0">
                <a:solidFill>
                  <a:schemeClr val="bg1"/>
                </a:solidFill>
                <a:ea typeface="+mn-lt"/>
                <a:cs typeface="+mn-lt"/>
              </a:rPr>
              <a:t> with 10 fold of cross validation, in the end we use the accuracy to determine the best classifier</a:t>
            </a:r>
          </a:p>
          <a:p>
            <a:pPr marL="800100" lvl="1" indent="-342900">
              <a:buFont typeface="Arial,Sans-Serif"/>
              <a:buChar char="•"/>
            </a:pPr>
            <a:endParaRPr lang="en-US" dirty="0">
              <a:solidFill>
                <a:schemeClr val="bg1"/>
              </a:solidFill>
              <a:cs typeface="Calibri"/>
            </a:endParaRPr>
          </a:p>
          <a:p>
            <a:endParaRPr lang="en-US" dirty="0">
              <a:solidFill>
                <a:srgbClr val="FFFFFF"/>
              </a:solidFill>
              <a:cs typeface="Calibri"/>
            </a:endParaRPr>
          </a:p>
          <a:p>
            <a:pPr marL="1143000" lvl="1" indent="-342900" algn="just">
              <a:buFont typeface="Arial" panose="020B0604020202020204" pitchFamily="34" charset="0"/>
              <a:buChar char="•"/>
            </a:pPr>
            <a:endParaRPr lang="en-US" dirty="0">
              <a:solidFill>
                <a:srgbClr val="FFFFFF"/>
              </a:solidFill>
              <a:cs typeface="Calibri"/>
            </a:endParaRPr>
          </a:p>
          <a:p>
            <a:pPr marL="1143000" lvl="1" indent="-342900">
              <a:buFont typeface="Arial" panose="020B0604020202020204" pitchFamily="34" charset="0"/>
              <a:buChar char="•"/>
            </a:pPr>
            <a:endParaRPr lang="en-US" dirty="0">
              <a:solidFill>
                <a:srgbClr val="FFFFFF"/>
              </a:solidFill>
              <a:cs typeface="Calibri"/>
            </a:endParaRPr>
          </a:p>
          <a:p>
            <a:pPr marL="285750" indent="-285750" algn="ctr">
              <a:buFont typeface="Arial"/>
              <a:buChar char="•"/>
            </a:pPr>
            <a:endParaRPr lang="en-US" dirty="0">
              <a:solidFill>
                <a:srgbClr val="000000"/>
              </a:solidFill>
              <a:cs typeface="Calibri"/>
            </a:endParaRPr>
          </a:p>
          <a:p>
            <a:pPr algn="ctr"/>
            <a:endParaRPr lang="en-US" dirty="0">
              <a:solidFill>
                <a:srgbClr val="FFFFFF"/>
              </a:solidFill>
              <a:cs typeface="Calibri"/>
            </a:endParaRPr>
          </a:p>
        </p:txBody>
      </p:sp>
    </p:spTree>
    <p:extLst>
      <p:ext uri="{BB962C8B-B14F-4D97-AF65-F5344CB8AC3E}">
        <p14:creationId xmlns:p14="http://schemas.microsoft.com/office/powerpoint/2010/main" val="2828763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8" name="Rectangle 4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35CC1-4656-4494-BEB0-63E5E213B6D3}"/>
              </a:ext>
            </a:extLst>
          </p:cNvPr>
          <p:cNvSpPr>
            <a:spLocks noGrp="1"/>
          </p:cNvSpPr>
          <p:nvPr>
            <p:ph type="title"/>
          </p:nvPr>
        </p:nvSpPr>
        <p:spPr>
          <a:xfrm>
            <a:off x="1097280" y="325550"/>
            <a:ext cx="10044023" cy="7855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a:solidFill>
                  <a:srgbClr val="FFFFFF"/>
                </a:solidFill>
                <a:cs typeface="Calibri Light"/>
              </a:rPr>
              <a:t>DATA COLLECTION</a:t>
            </a:r>
            <a:endParaRPr lang="en-US" sz="5200" dirty="0">
              <a:solidFill>
                <a:srgbClr val="FFFFFF"/>
              </a:solidFill>
              <a:cs typeface="Calibri Light"/>
            </a:endParaRPr>
          </a:p>
        </p:txBody>
      </p:sp>
      <p:sp>
        <p:nvSpPr>
          <p:cNvPr id="3" name="Text Placeholder 2">
            <a:extLst>
              <a:ext uri="{FF2B5EF4-FFF2-40B4-BE49-F238E27FC236}">
                <a16:creationId xmlns:a16="http://schemas.microsoft.com/office/drawing/2014/main" id="{516ED1A2-6AB2-48A2-ABA1-98ACA098769B}"/>
              </a:ext>
            </a:extLst>
          </p:cNvPr>
          <p:cNvSpPr>
            <a:spLocks noGrp="1"/>
          </p:cNvSpPr>
          <p:nvPr>
            <p:ph type="body" idx="1"/>
          </p:nvPr>
        </p:nvSpPr>
        <p:spPr>
          <a:xfrm>
            <a:off x="1100051" y="1225326"/>
            <a:ext cx="10058400" cy="4402593"/>
          </a:xfrm>
          <a:effectLst>
            <a:outerShdw blurRad="50800" dist="38100" dir="2700000" algn="tl" rotWithShape="0">
              <a:prstClr val="black">
                <a:alpha val="40000"/>
              </a:prstClr>
            </a:outerShdw>
          </a:effectLst>
        </p:spPr>
        <p:txBody>
          <a:bodyPr vert="horz" lIns="91440" tIns="45720" rIns="91440" bIns="45720" rtlCol="0" anchor="t">
            <a:normAutofit/>
          </a:bodyPr>
          <a:lstStyle/>
          <a:p>
            <a:pPr marL="342900" indent="-342900">
              <a:lnSpc>
                <a:spcPct val="150000"/>
              </a:lnSpc>
              <a:buChar char="•"/>
            </a:pPr>
            <a:r>
              <a:rPr lang="en-US" sz="2000" dirty="0">
                <a:solidFill>
                  <a:schemeClr val="bg1"/>
                </a:solidFill>
                <a:cs typeface="Calibri"/>
              </a:rPr>
              <a:t>The following datasets was collected:</a:t>
            </a:r>
            <a:endParaRPr lang="en-US"/>
          </a:p>
          <a:p>
            <a:pPr marL="800100" lvl="1" indent="-342900">
              <a:lnSpc>
                <a:spcPct val="150000"/>
              </a:lnSpc>
              <a:buFont typeface="Arial" panose="020B0604020202020204" pitchFamily="34" charset="0"/>
              <a:buChar char="•"/>
            </a:pPr>
            <a:r>
              <a:rPr lang="en-US" dirty="0">
                <a:solidFill>
                  <a:schemeClr val="bg1"/>
                </a:solidFill>
                <a:cs typeface="Calibri"/>
              </a:rPr>
              <a:t>We worked with SpaceX launch data that is gathered from the SpaceX REST API.</a:t>
            </a:r>
          </a:p>
          <a:p>
            <a:pPr marL="800100" lvl="1" indent="-342900">
              <a:lnSpc>
                <a:spcPct val="150000"/>
              </a:lnSpc>
              <a:buFont typeface="Arial" panose="020B0604020202020204" pitchFamily="34" charset="0"/>
              <a:buChar char="•"/>
            </a:pPr>
            <a:r>
              <a:rPr lang="en-US" dirty="0">
                <a:solidFill>
                  <a:schemeClr val="bg1"/>
                </a:solidFill>
                <a:cs typeface="Calibri"/>
              </a:rPr>
              <a:t>This API will give us data about launches, including information about the rocket used, payload delivered, launch specifications, landing specifications  and landing outcome.</a:t>
            </a:r>
          </a:p>
          <a:p>
            <a:pPr marL="800100" lvl="1" indent="-342900">
              <a:lnSpc>
                <a:spcPct val="150000"/>
              </a:lnSpc>
              <a:buFont typeface="Arial" panose="020B0604020202020204" pitchFamily="34" charset="0"/>
              <a:buChar char="•"/>
            </a:pPr>
            <a:r>
              <a:rPr lang="en-US" dirty="0">
                <a:solidFill>
                  <a:schemeClr val="bg1"/>
                </a:solidFill>
                <a:cs typeface="Calibri"/>
              </a:rPr>
              <a:t>The SpaceX REST API endpoints , or URL, starts with api.spacexdata.com/v4/.</a:t>
            </a:r>
          </a:p>
          <a:p>
            <a:pPr marL="800100" lvl="1" indent="-342900">
              <a:lnSpc>
                <a:spcPct val="150000"/>
              </a:lnSpc>
              <a:buFont typeface="Arial" panose="020B0604020202020204" pitchFamily="34" charset="0"/>
              <a:buChar char="•"/>
            </a:pPr>
            <a:r>
              <a:rPr lang="en-US" dirty="0">
                <a:solidFill>
                  <a:schemeClr val="bg1"/>
                </a:solidFill>
                <a:cs typeface="Calibri"/>
              </a:rPr>
              <a:t>Another popular data source for obtaining Falcon 9 Launch data is web scrapping Wikipedia using </a:t>
            </a:r>
            <a:r>
              <a:rPr lang="en-US" dirty="0" err="1">
                <a:solidFill>
                  <a:schemeClr val="bg1"/>
                </a:solidFill>
                <a:cs typeface="Calibri"/>
              </a:rPr>
              <a:t>BeautifulSoup</a:t>
            </a:r>
            <a:r>
              <a:rPr lang="en-US" dirty="0">
                <a:solidFill>
                  <a:schemeClr val="bg1"/>
                </a:solidFill>
                <a:cs typeface="Calibri"/>
              </a:rPr>
              <a:t>.</a:t>
            </a:r>
          </a:p>
          <a:p>
            <a:pPr marL="800100" lvl="1" indent="-342900">
              <a:buFont typeface="Arial" panose="020B0604020202020204" pitchFamily="34" charset="0"/>
              <a:buChar char="•"/>
            </a:pPr>
            <a:endParaRPr lang="en-US" sz="2400" dirty="0">
              <a:solidFill>
                <a:schemeClr val="bg1"/>
              </a:solidFill>
              <a:cs typeface="Calibri"/>
            </a:endParaRPr>
          </a:p>
          <a:p>
            <a:pPr marL="342900" indent="-342900">
              <a:buFont typeface="Arial" panose="020B0604020202020204" pitchFamily="34" charset="0"/>
              <a:buChar char="•"/>
            </a:pPr>
            <a:endParaRPr lang="en-US" sz="2800" dirty="0">
              <a:solidFill>
                <a:schemeClr val="bg1"/>
              </a:solidFill>
              <a:cs typeface="Calibri"/>
            </a:endParaRPr>
          </a:p>
          <a:p>
            <a:pPr marL="342900" indent="-342900">
              <a:buFont typeface="Arial" panose="020B0604020202020204" pitchFamily="34" charset="0"/>
              <a:buChar char="•"/>
            </a:pPr>
            <a:endParaRPr lang="en-US" sz="2800" dirty="0">
              <a:solidFill>
                <a:schemeClr val="bg1"/>
              </a:solidFill>
              <a:cs typeface="Calibri"/>
            </a:endParaRPr>
          </a:p>
          <a:p>
            <a:pPr marL="342900" indent="-342900">
              <a:buFont typeface="Arial" panose="020B0604020202020204" pitchFamily="34" charset="0"/>
              <a:buChar char="•"/>
            </a:pPr>
            <a:endParaRPr lang="en-US" sz="2800" dirty="0">
              <a:solidFill>
                <a:schemeClr val="bg1"/>
              </a:solidFill>
              <a:cs typeface="Calibri"/>
            </a:endParaRPr>
          </a:p>
          <a:p>
            <a:pPr marL="1143000" lvl="1" indent="-342900">
              <a:buFont typeface="Arial" panose="020B0604020202020204" pitchFamily="34" charset="0"/>
              <a:buChar char="•"/>
            </a:pPr>
            <a:endParaRPr lang="en-US" dirty="0">
              <a:solidFill>
                <a:schemeClr val="bg1"/>
              </a:solidFill>
              <a:cs typeface="Calibri"/>
            </a:endParaRPr>
          </a:p>
          <a:p>
            <a:pPr marL="800100" lvl="1" algn="just"/>
            <a:endParaRPr lang="en-US">
              <a:solidFill>
                <a:schemeClr val="bg1"/>
              </a:solidFill>
              <a:cs typeface="Calibri"/>
            </a:endParaRPr>
          </a:p>
          <a:p>
            <a:pPr marL="1143000" lvl="1" indent="-342900" algn="just">
              <a:buChar char="•"/>
            </a:pPr>
            <a:endParaRPr lang="en-US" dirty="0">
              <a:solidFill>
                <a:schemeClr val="bg1"/>
              </a:solidFill>
              <a:cs typeface="Calibri"/>
            </a:endParaRPr>
          </a:p>
          <a:p>
            <a:pPr marL="1143000" lvl="1" indent="-342900">
              <a:buFont typeface="Arial" panose="020B0604020202020204" pitchFamily="34" charset="0"/>
              <a:buChar char="•"/>
            </a:pPr>
            <a:endParaRPr lang="en-US" dirty="0">
              <a:solidFill>
                <a:srgbClr val="FFFFFF"/>
              </a:solidFill>
              <a:cs typeface="Calibri"/>
            </a:endParaRPr>
          </a:p>
          <a:p>
            <a:pPr marL="285750" indent="-285750" algn="ctr">
              <a:buFont typeface="Arial"/>
              <a:buChar char="•"/>
            </a:pPr>
            <a:endParaRPr lang="en-US" dirty="0">
              <a:solidFill>
                <a:srgbClr val="000000"/>
              </a:solidFill>
              <a:cs typeface="Calibri"/>
            </a:endParaRPr>
          </a:p>
          <a:p>
            <a:pPr algn="ctr"/>
            <a:endParaRPr lang="en-US" dirty="0">
              <a:solidFill>
                <a:srgbClr val="FFFFFF"/>
              </a:solidFill>
              <a:cs typeface="Calibri"/>
            </a:endParaRPr>
          </a:p>
        </p:txBody>
      </p:sp>
      <p:sp>
        <p:nvSpPr>
          <p:cNvPr id="5" name="Flowchart: Process 4">
            <a:extLst>
              <a:ext uri="{FF2B5EF4-FFF2-40B4-BE49-F238E27FC236}">
                <a16:creationId xmlns:a16="http://schemas.microsoft.com/office/drawing/2014/main" id="{8C4755E8-777C-43E6-8EEF-114DA91866AB}"/>
              </a:ext>
            </a:extLst>
          </p:cNvPr>
          <p:cNvSpPr/>
          <p:nvPr/>
        </p:nvSpPr>
        <p:spPr>
          <a:xfrm>
            <a:off x="1425550" y="4771052"/>
            <a:ext cx="1063923" cy="139460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Use SpaceX REST API</a:t>
            </a:r>
            <a:endParaRPr lang="en-US"/>
          </a:p>
        </p:txBody>
      </p:sp>
      <p:sp>
        <p:nvSpPr>
          <p:cNvPr id="7" name="Arrow: Right 6">
            <a:extLst>
              <a:ext uri="{FF2B5EF4-FFF2-40B4-BE49-F238E27FC236}">
                <a16:creationId xmlns:a16="http://schemas.microsoft.com/office/drawing/2014/main" id="{9DF26A98-4074-4232-8768-5623B74FCB18}"/>
              </a:ext>
            </a:extLst>
          </p:cNvPr>
          <p:cNvSpPr/>
          <p:nvPr/>
        </p:nvSpPr>
        <p:spPr>
          <a:xfrm>
            <a:off x="2484427" y="5248609"/>
            <a:ext cx="474453"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a:extLst>
              <a:ext uri="{FF2B5EF4-FFF2-40B4-BE49-F238E27FC236}">
                <a16:creationId xmlns:a16="http://schemas.microsoft.com/office/drawing/2014/main" id="{6E0784C5-9327-47DF-B808-599892F31EBE}"/>
              </a:ext>
            </a:extLst>
          </p:cNvPr>
          <p:cNvSpPr/>
          <p:nvPr/>
        </p:nvSpPr>
        <p:spPr>
          <a:xfrm>
            <a:off x="3048182" y="4768356"/>
            <a:ext cx="1063922" cy="139460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API returns SpaceX data in JSON</a:t>
            </a:r>
            <a:endParaRPr lang="en-US"/>
          </a:p>
        </p:txBody>
      </p:sp>
      <p:sp>
        <p:nvSpPr>
          <p:cNvPr id="9" name="Arrow: Right 8">
            <a:extLst>
              <a:ext uri="{FF2B5EF4-FFF2-40B4-BE49-F238E27FC236}">
                <a16:creationId xmlns:a16="http://schemas.microsoft.com/office/drawing/2014/main" id="{F8F75EBB-19A2-4F00-A85C-E5B1B10D8AF2}"/>
              </a:ext>
            </a:extLst>
          </p:cNvPr>
          <p:cNvSpPr/>
          <p:nvPr/>
        </p:nvSpPr>
        <p:spPr>
          <a:xfrm>
            <a:off x="4107957" y="5287661"/>
            <a:ext cx="474453" cy="4456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Process 9">
            <a:extLst>
              <a:ext uri="{FF2B5EF4-FFF2-40B4-BE49-F238E27FC236}">
                <a16:creationId xmlns:a16="http://schemas.microsoft.com/office/drawing/2014/main" id="{5D99F2E1-FFFC-4645-B9D0-C3985A277869}"/>
              </a:ext>
            </a:extLst>
          </p:cNvPr>
          <p:cNvSpPr/>
          <p:nvPr/>
        </p:nvSpPr>
        <p:spPr>
          <a:xfrm>
            <a:off x="4636999" y="4796088"/>
            <a:ext cx="1225456" cy="138699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Normalize data into flat data file </a:t>
            </a:r>
            <a:r>
              <a:rPr lang="en-US">
                <a:cs typeface="Calibri"/>
              </a:rPr>
              <a:t>such as </a:t>
            </a:r>
            <a:r>
              <a:rPr lang="en-US" dirty="0">
                <a:cs typeface="Calibri"/>
              </a:rPr>
              <a:t>csv</a:t>
            </a:r>
            <a:endParaRPr lang="en-US" dirty="0"/>
          </a:p>
        </p:txBody>
      </p:sp>
      <p:sp>
        <p:nvSpPr>
          <p:cNvPr id="11" name="TextBox 10">
            <a:extLst>
              <a:ext uri="{FF2B5EF4-FFF2-40B4-BE49-F238E27FC236}">
                <a16:creationId xmlns:a16="http://schemas.microsoft.com/office/drawing/2014/main" id="{FDC83154-85EA-4352-BCBD-D3C5B23206A9}"/>
              </a:ext>
            </a:extLst>
          </p:cNvPr>
          <p:cNvSpPr txBox="1"/>
          <p:nvPr/>
        </p:nvSpPr>
        <p:spPr>
          <a:xfrm>
            <a:off x="2351465" y="6391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a:solidFill>
                  <a:schemeClr val="bg1"/>
                </a:solidFill>
              </a:rPr>
              <a:t>  SpaceX API</a:t>
            </a:r>
          </a:p>
        </p:txBody>
      </p:sp>
      <p:sp>
        <p:nvSpPr>
          <p:cNvPr id="13" name="Flowchart: Process 12">
            <a:extLst>
              <a:ext uri="{FF2B5EF4-FFF2-40B4-BE49-F238E27FC236}">
                <a16:creationId xmlns:a16="http://schemas.microsoft.com/office/drawing/2014/main" id="{8B24E8B7-FD23-4131-8F61-A01312E9996F}"/>
              </a:ext>
            </a:extLst>
          </p:cNvPr>
          <p:cNvSpPr/>
          <p:nvPr/>
        </p:nvSpPr>
        <p:spPr>
          <a:xfrm>
            <a:off x="6539139" y="4772920"/>
            <a:ext cx="1257904" cy="140304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Get HTML response from Wikipedia</a:t>
            </a:r>
            <a:r>
              <a:rPr lang="en-US" dirty="0">
                <a:cs typeface="Calibri"/>
              </a:rPr>
              <a:t> </a:t>
            </a:r>
            <a:endParaRPr lang="en-US" dirty="0"/>
          </a:p>
        </p:txBody>
      </p:sp>
      <p:sp>
        <p:nvSpPr>
          <p:cNvPr id="14" name="Arrow: Right 13">
            <a:extLst>
              <a:ext uri="{FF2B5EF4-FFF2-40B4-BE49-F238E27FC236}">
                <a16:creationId xmlns:a16="http://schemas.microsoft.com/office/drawing/2014/main" id="{68338640-DB7B-41B1-82C8-739C1D7B1CDD}"/>
              </a:ext>
            </a:extLst>
          </p:cNvPr>
          <p:cNvSpPr/>
          <p:nvPr/>
        </p:nvSpPr>
        <p:spPr>
          <a:xfrm>
            <a:off x="7799058" y="5245897"/>
            <a:ext cx="423334" cy="4838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Process 15">
            <a:extLst>
              <a:ext uri="{FF2B5EF4-FFF2-40B4-BE49-F238E27FC236}">
                <a16:creationId xmlns:a16="http://schemas.microsoft.com/office/drawing/2014/main" id="{F3AF843E-3999-45AA-B162-CC366E89F2ED}"/>
              </a:ext>
            </a:extLst>
          </p:cNvPr>
          <p:cNvSpPr/>
          <p:nvPr/>
        </p:nvSpPr>
        <p:spPr>
          <a:xfrm>
            <a:off x="8334526" y="4790306"/>
            <a:ext cx="1028095" cy="139095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Extract data using BeautifulSoup</a:t>
            </a:r>
            <a:endParaRPr lang="en-US"/>
          </a:p>
        </p:txBody>
      </p:sp>
      <p:sp>
        <p:nvSpPr>
          <p:cNvPr id="17" name="Arrow: Right 16">
            <a:extLst>
              <a:ext uri="{FF2B5EF4-FFF2-40B4-BE49-F238E27FC236}">
                <a16:creationId xmlns:a16="http://schemas.microsoft.com/office/drawing/2014/main" id="{B6590EAA-7C50-42CE-94EA-D49BB41F147A}"/>
              </a:ext>
            </a:extLst>
          </p:cNvPr>
          <p:cNvSpPr/>
          <p:nvPr/>
        </p:nvSpPr>
        <p:spPr>
          <a:xfrm>
            <a:off x="9361212" y="5265111"/>
            <a:ext cx="546340" cy="4744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Process 17">
            <a:extLst>
              <a:ext uri="{FF2B5EF4-FFF2-40B4-BE49-F238E27FC236}">
                <a16:creationId xmlns:a16="http://schemas.microsoft.com/office/drawing/2014/main" id="{DEFBA402-A946-4CB4-ADF8-8AC94B18195D}"/>
              </a:ext>
            </a:extLst>
          </p:cNvPr>
          <p:cNvSpPr/>
          <p:nvPr/>
        </p:nvSpPr>
        <p:spPr>
          <a:xfrm>
            <a:off x="10000731" y="4775273"/>
            <a:ext cx="1137864" cy="140441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ea typeface="+mn-lt"/>
                <a:cs typeface="+mn-lt"/>
              </a:rPr>
              <a:t>Convert into Pandas </a:t>
            </a:r>
            <a:r>
              <a:rPr lang="en-US">
                <a:ea typeface="+mn-lt"/>
                <a:cs typeface="+mn-lt"/>
              </a:rPr>
              <a:t>Data</a:t>
            </a:r>
            <a:endParaRPr lang="en-US">
              <a:cs typeface="Calibri" panose="020F0502020204030204"/>
            </a:endParaRPr>
          </a:p>
        </p:txBody>
      </p:sp>
      <p:sp>
        <p:nvSpPr>
          <p:cNvPr id="19" name="TextBox 18">
            <a:extLst>
              <a:ext uri="{FF2B5EF4-FFF2-40B4-BE49-F238E27FC236}">
                <a16:creationId xmlns:a16="http://schemas.microsoft.com/office/drawing/2014/main" id="{82BC2097-29C0-47DB-807F-D1DEB601CCC2}"/>
              </a:ext>
            </a:extLst>
          </p:cNvPr>
          <p:cNvSpPr txBox="1"/>
          <p:nvPr/>
        </p:nvSpPr>
        <p:spPr>
          <a:xfrm>
            <a:off x="7171418" y="639732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a:solidFill>
                  <a:schemeClr val="bg1"/>
                </a:solidFill>
              </a:rPr>
              <a:t>Web Scrapping</a:t>
            </a:r>
          </a:p>
        </p:txBody>
      </p:sp>
    </p:spTree>
    <p:extLst>
      <p:ext uri="{BB962C8B-B14F-4D97-AF65-F5344CB8AC3E}">
        <p14:creationId xmlns:p14="http://schemas.microsoft.com/office/powerpoint/2010/main" val="846282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pic>
        <p:nvPicPr>
          <p:cNvPr id="5" name="Picture 5" descr="Database Symbol Vector Clipart image - Free stock photo - Public Domain ...">
            <a:extLst>
              <a:ext uri="{FF2B5EF4-FFF2-40B4-BE49-F238E27FC236}">
                <a16:creationId xmlns:a16="http://schemas.microsoft.com/office/drawing/2014/main" id="{9F0990CF-CAA3-4B68-8BC5-CECDA66046A0}"/>
              </a:ext>
            </a:extLst>
          </p:cNvPr>
          <p:cNvPicPr>
            <a:picLocks noChangeAspect="1"/>
          </p:cNvPicPr>
          <p:nvPr/>
        </p:nvPicPr>
        <p:blipFill>
          <a:blip r:embed="rId4"/>
          <a:stretch>
            <a:fillRect/>
          </a:stretch>
        </p:blipFill>
        <p:spPr>
          <a:xfrm>
            <a:off x="9296399" y="923471"/>
            <a:ext cx="888522" cy="971018"/>
          </a:xfrm>
          <a:prstGeom prst="rect">
            <a:avLst/>
          </a:prstGeom>
        </p:spPr>
      </p:pic>
      <p:sp>
        <p:nvSpPr>
          <p:cNvPr id="8" name="Title 7">
            <a:extLst>
              <a:ext uri="{FF2B5EF4-FFF2-40B4-BE49-F238E27FC236}">
                <a16:creationId xmlns:a16="http://schemas.microsoft.com/office/drawing/2014/main" id="{67E2AFC6-8DA5-4F8C-8B6A-9136B61560FB}"/>
              </a:ext>
            </a:extLst>
          </p:cNvPr>
          <p:cNvSpPr>
            <a:spLocks noGrp="1"/>
          </p:cNvSpPr>
          <p:nvPr>
            <p:ph type="title"/>
          </p:nvPr>
        </p:nvSpPr>
        <p:spPr>
          <a:xfrm>
            <a:off x="667260" y="112143"/>
            <a:ext cx="10833369" cy="809446"/>
          </a:xfrm>
        </p:spPr>
        <p:txBody>
          <a:bodyPr>
            <a:normAutofit/>
          </a:bodyPr>
          <a:lstStyle/>
          <a:p>
            <a:r>
              <a:rPr lang="en-US" sz="3600">
                <a:solidFill>
                  <a:schemeClr val="accent6"/>
                </a:solidFill>
                <a:ea typeface="+mj-lt"/>
                <a:cs typeface="+mj-lt"/>
              </a:rPr>
              <a:t>Data Collection –SpaceX API</a:t>
            </a:r>
            <a:endParaRPr lang="en-US" sz="3600">
              <a:solidFill>
                <a:schemeClr val="accent6"/>
              </a:solidFill>
            </a:endParaRPr>
          </a:p>
        </p:txBody>
      </p:sp>
      <p:sp>
        <p:nvSpPr>
          <p:cNvPr id="9" name="Text Placeholder 8">
            <a:extLst>
              <a:ext uri="{FF2B5EF4-FFF2-40B4-BE49-F238E27FC236}">
                <a16:creationId xmlns:a16="http://schemas.microsoft.com/office/drawing/2014/main" id="{F1E95066-9038-4D12-A905-00817093D789}"/>
              </a:ext>
            </a:extLst>
          </p:cNvPr>
          <p:cNvSpPr>
            <a:spLocks noGrp="1"/>
          </p:cNvSpPr>
          <p:nvPr>
            <p:ph type="body" sz="half" idx="2"/>
          </p:nvPr>
        </p:nvSpPr>
        <p:spPr>
          <a:xfrm>
            <a:off x="882920" y="1712344"/>
            <a:ext cx="3932237" cy="3811588"/>
          </a:xfrm>
        </p:spPr>
        <p:txBody>
          <a:bodyPr vert="horz" lIns="91440" tIns="45720" rIns="91440" bIns="45720" rtlCol="0" anchor="t">
            <a:normAutofit lnSpcReduction="10000"/>
          </a:bodyPr>
          <a:lstStyle/>
          <a:p>
            <a:r>
              <a:rPr lang="en-US" sz="2000" dirty="0">
                <a:solidFill>
                  <a:schemeClr val="bg1"/>
                </a:solidFill>
                <a:cs typeface="Calibri"/>
              </a:rPr>
              <a:t>We collect the data from SaceX  REST API , then filter and clean the data set for Falcon 9 and </a:t>
            </a:r>
            <a:r>
              <a:rPr lang="en-US" sz="2000">
                <a:solidFill>
                  <a:schemeClr val="bg1"/>
                </a:solidFill>
                <a:cs typeface="Calibri"/>
              </a:rPr>
              <a:t>normalize the  set .</a:t>
            </a:r>
          </a:p>
          <a:p>
            <a:endParaRPr lang="en-US" sz="2000" dirty="0">
              <a:solidFill>
                <a:schemeClr val="bg1"/>
              </a:solidFill>
              <a:cs typeface="Calibri"/>
            </a:endParaRPr>
          </a:p>
          <a:p>
            <a:endParaRPr lang="en-US" sz="2000" dirty="0">
              <a:solidFill>
                <a:schemeClr val="bg1"/>
              </a:solidFill>
              <a:cs typeface="Calibri"/>
            </a:endParaRPr>
          </a:p>
          <a:p>
            <a:endParaRPr lang="en-US" sz="2000" dirty="0">
              <a:solidFill>
                <a:schemeClr val="bg1"/>
              </a:solidFill>
              <a:cs typeface="Calibri"/>
            </a:endParaRPr>
          </a:p>
          <a:p>
            <a:endParaRPr lang="en-US" sz="2000" dirty="0">
              <a:solidFill>
                <a:schemeClr val="bg1"/>
              </a:solidFill>
              <a:cs typeface="Calibri"/>
            </a:endParaRPr>
          </a:p>
          <a:p>
            <a:endParaRPr lang="en-US" sz="2000" dirty="0">
              <a:solidFill>
                <a:schemeClr val="bg1"/>
              </a:solidFill>
              <a:cs typeface="Calibri"/>
            </a:endParaRPr>
          </a:p>
          <a:p>
            <a:endParaRPr lang="en-US" sz="2000" dirty="0">
              <a:solidFill>
                <a:schemeClr val="bg1"/>
              </a:solidFill>
              <a:cs typeface="Calibri"/>
            </a:endParaRPr>
          </a:p>
          <a:p>
            <a:r>
              <a:rPr lang="en-US" sz="2000" dirty="0">
                <a:solidFill>
                  <a:schemeClr val="bg1"/>
                </a:solidFill>
                <a:cs typeface="Calibri"/>
                <a:hlinkClick r:id="rId5"/>
              </a:rPr>
              <a:t>GitHub URL</a:t>
            </a:r>
            <a:endParaRPr lang="en-US" sz="2000" dirty="0">
              <a:solidFill>
                <a:schemeClr val="bg1"/>
              </a:solidFill>
              <a:cs typeface="Calibri"/>
            </a:endParaRPr>
          </a:p>
        </p:txBody>
      </p:sp>
      <p:sp>
        <p:nvSpPr>
          <p:cNvPr id="13" name="TextBox 12">
            <a:extLst>
              <a:ext uri="{FF2B5EF4-FFF2-40B4-BE49-F238E27FC236}">
                <a16:creationId xmlns:a16="http://schemas.microsoft.com/office/drawing/2014/main" id="{29A98EBD-BA6C-4864-B8DA-464D71D7FC79}"/>
              </a:ext>
            </a:extLst>
          </p:cNvPr>
          <p:cNvSpPr txBox="1"/>
          <p:nvPr/>
        </p:nvSpPr>
        <p:spPr>
          <a:xfrm>
            <a:off x="9368287" y="1230701"/>
            <a:ext cx="8597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SpaceX</a:t>
            </a:r>
            <a:endParaRPr lang="en-US">
              <a:cs typeface="Calibri"/>
            </a:endParaRPr>
          </a:p>
        </p:txBody>
      </p:sp>
      <p:sp>
        <p:nvSpPr>
          <p:cNvPr id="17" name="Arrow: Down 16">
            <a:extLst>
              <a:ext uri="{FF2B5EF4-FFF2-40B4-BE49-F238E27FC236}">
                <a16:creationId xmlns:a16="http://schemas.microsoft.com/office/drawing/2014/main" id="{48BCB4CB-8AB1-4813-A5E8-7098BA39B082}"/>
              </a:ext>
            </a:extLst>
          </p:cNvPr>
          <p:cNvSpPr/>
          <p:nvPr/>
        </p:nvSpPr>
        <p:spPr>
          <a:xfrm>
            <a:off x="9488460" y="1815666"/>
            <a:ext cx="488830" cy="488830"/>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10 Points 17">
            <a:extLst>
              <a:ext uri="{FF2B5EF4-FFF2-40B4-BE49-F238E27FC236}">
                <a16:creationId xmlns:a16="http://schemas.microsoft.com/office/drawing/2014/main" id="{4F137813-CAEE-4813-A86F-7545E74160F8}"/>
              </a:ext>
            </a:extLst>
          </p:cNvPr>
          <p:cNvSpPr/>
          <p:nvPr/>
        </p:nvSpPr>
        <p:spPr>
          <a:xfrm>
            <a:off x="9272677" y="2306847"/>
            <a:ext cx="920150" cy="920150"/>
          </a:xfrm>
          <a:prstGeom prst="star10">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API </a:t>
            </a:r>
            <a:endParaRPr lang="en-US">
              <a:solidFill>
                <a:schemeClr val="tx1"/>
              </a:solidFill>
            </a:endParaRPr>
          </a:p>
        </p:txBody>
      </p:sp>
      <p:sp>
        <p:nvSpPr>
          <p:cNvPr id="20" name="Arrow: Down 19">
            <a:extLst>
              <a:ext uri="{FF2B5EF4-FFF2-40B4-BE49-F238E27FC236}">
                <a16:creationId xmlns:a16="http://schemas.microsoft.com/office/drawing/2014/main" id="{8ECD2F7E-1FA3-479C-8B19-F4467D2E2E1F}"/>
              </a:ext>
            </a:extLst>
          </p:cNvPr>
          <p:cNvSpPr/>
          <p:nvPr/>
        </p:nvSpPr>
        <p:spPr>
          <a:xfrm rot="2160000">
            <a:off x="9136107" y="3056359"/>
            <a:ext cx="273170" cy="58947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80D6AA6B-926B-485F-BC7B-4FB70318A93D}"/>
              </a:ext>
            </a:extLst>
          </p:cNvPr>
          <p:cNvSpPr/>
          <p:nvPr/>
        </p:nvSpPr>
        <p:spPr>
          <a:xfrm rot="19200000">
            <a:off x="10150925" y="3052004"/>
            <a:ext cx="244415" cy="618227"/>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E5B2F90C-5B99-436E-92B4-CE1B300A828D}"/>
              </a:ext>
            </a:extLst>
          </p:cNvPr>
          <p:cNvSpPr/>
          <p:nvPr/>
        </p:nvSpPr>
        <p:spPr>
          <a:xfrm>
            <a:off x="7562670" y="3616085"/>
            <a:ext cx="1926565" cy="905773"/>
          </a:xfrm>
          <a:prstGeom prst="round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cs typeface="Calibri"/>
              </a:rPr>
              <a:t>Filter data frame for Falcon 9</a:t>
            </a:r>
            <a:endParaRPr lang="en-US" dirty="0">
              <a:solidFill>
                <a:schemeClr val="tx1"/>
              </a:solidFill>
            </a:endParaRPr>
          </a:p>
        </p:txBody>
      </p:sp>
      <p:sp>
        <p:nvSpPr>
          <p:cNvPr id="23" name="Rectangle: Rounded Corners 22">
            <a:extLst>
              <a:ext uri="{FF2B5EF4-FFF2-40B4-BE49-F238E27FC236}">
                <a16:creationId xmlns:a16="http://schemas.microsoft.com/office/drawing/2014/main" id="{7CF1285A-A0B4-486A-BEB3-B2D504C3108C}"/>
              </a:ext>
            </a:extLst>
          </p:cNvPr>
          <p:cNvSpPr/>
          <p:nvPr/>
        </p:nvSpPr>
        <p:spPr>
          <a:xfrm>
            <a:off x="10106564" y="3615186"/>
            <a:ext cx="1912187" cy="905773"/>
          </a:xfrm>
          <a:prstGeom prst="round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cs typeface="Calibri"/>
              </a:rPr>
              <a:t>Clean data</a:t>
            </a:r>
            <a:endParaRPr lang="en-US" dirty="0">
              <a:solidFill>
                <a:schemeClr val="tx1"/>
              </a:solidFill>
            </a:endParaRPr>
          </a:p>
        </p:txBody>
      </p:sp>
      <p:sp>
        <p:nvSpPr>
          <p:cNvPr id="24" name="Arrow: Down 23">
            <a:extLst>
              <a:ext uri="{FF2B5EF4-FFF2-40B4-BE49-F238E27FC236}">
                <a16:creationId xmlns:a16="http://schemas.microsoft.com/office/drawing/2014/main" id="{3D941800-12C8-430D-A778-ED838C753991}"/>
              </a:ext>
            </a:extLst>
          </p:cNvPr>
          <p:cNvSpPr/>
          <p:nvPr/>
        </p:nvSpPr>
        <p:spPr>
          <a:xfrm rot="-2280000">
            <a:off x="8858662" y="4500449"/>
            <a:ext cx="193524" cy="399144"/>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44ABB634-1302-46CB-B6E3-3AD9D36E82A7}"/>
              </a:ext>
            </a:extLst>
          </p:cNvPr>
          <p:cNvSpPr/>
          <p:nvPr/>
        </p:nvSpPr>
        <p:spPr>
          <a:xfrm rot="1920000">
            <a:off x="10212070" y="4500427"/>
            <a:ext cx="205619" cy="399143"/>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8A59BBF-0733-475F-B244-1DB149E713D6}"/>
              </a:ext>
            </a:extLst>
          </p:cNvPr>
          <p:cNvSpPr/>
          <p:nvPr/>
        </p:nvSpPr>
        <p:spPr>
          <a:xfrm>
            <a:off x="8402563" y="4828419"/>
            <a:ext cx="2261808" cy="1548190"/>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cs typeface="Calibri"/>
              </a:rPr>
              <a:t>Normalize the data into flat data file such as CSV</a:t>
            </a:r>
          </a:p>
        </p:txBody>
      </p:sp>
    </p:spTree>
    <p:extLst>
      <p:ext uri="{BB962C8B-B14F-4D97-AF65-F5344CB8AC3E}">
        <p14:creationId xmlns:p14="http://schemas.microsoft.com/office/powerpoint/2010/main" val="106906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ire&#10;&#10;Description automatically generated">
            <a:extLst>
              <a:ext uri="{FF2B5EF4-FFF2-40B4-BE49-F238E27FC236}">
                <a16:creationId xmlns:a16="http://schemas.microsoft.com/office/drawing/2014/main" id="{DABD032E-811B-4D6E-8D13-31BCD106F8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305" r="35305"/>
          <a:stretch/>
        </p:blipFill>
        <p:spPr>
          <a:xfrm rot="5400000">
            <a:off x="2663952" y="-2666999"/>
            <a:ext cx="6858000" cy="12191999"/>
          </a:xfrm>
          <a:prstGeom prst="rect">
            <a:avLst/>
          </a:prstGeom>
        </p:spPr>
      </p:pic>
      <p:sp>
        <p:nvSpPr>
          <p:cNvPr id="38" name="Rectangle 4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35CC1-4656-4494-BEB0-63E5E213B6D3}"/>
              </a:ext>
            </a:extLst>
          </p:cNvPr>
          <p:cNvSpPr>
            <a:spLocks noGrp="1"/>
          </p:cNvSpPr>
          <p:nvPr>
            <p:ph type="title"/>
          </p:nvPr>
        </p:nvSpPr>
        <p:spPr>
          <a:xfrm>
            <a:off x="1097280" y="325550"/>
            <a:ext cx="10044023" cy="785571"/>
          </a:xfrm>
          <a:effectLst>
            <a:outerShdw blurRad="50800" dist="38100" dir="2700000" algn="tl" rotWithShape="0">
              <a:prstClr val="black">
                <a:alpha val="40000"/>
              </a:prstClr>
            </a:outerShdw>
          </a:effectLst>
        </p:spPr>
        <p:txBody>
          <a:bodyPr vert="horz" lIns="91440" tIns="45720" rIns="91440" bIns="45720" rtlCol="0" anchor="b">
            <a:normAutofit fontScale="90000"/>
          </a:bodyPr>
          <a:lstStyle/>
          <a:p>
            <a:pPr algn="ctr"/>
            <a:r>
              <a:rPr lang="en-US" sz="5200">
                <a:solidFill>
                  <a:schemeClr val="accent6"/>
                </a:solidFill>
                <a:cs typeface="Calibri Light"/>
              </a:rPr>
              <a:t>Data Collection –Web Scraping</a:t>
            </a:r>
          </a:p>
        </p:txBody>
      </p:sp>
      <p:sp>
        <p:nvSpPr>
          <p:cNvPr id="3" name="Text Placeholder 2">
            <a:extLst>
              <a:ext uri="{FF2B5EF4-FFF2-40B4-BE49-F238E27FC236}">
                <a16:creationId xmlns:a16="http://schemas.microsoft.com/office/drawing/2014/main" id="{516ED1A2-6AB2-48A2-ABA1-98ACA098769B}"/>
              </a:ext>
            </a:extLst>
          </p:cNvPr>
          <p:cNvSpPr>
            <a:spLocks noGrp="1"/>
          </p:cNvSpPr>
          <p:nvPr>
            <p:ph type="body" idx="1"/>
          </p:nvPr>
        </p:nvSpPr>
        <p:spPr>
          <a:xfrm>
            <a:off x="553712" y="1225326"/>
            <a:ext cx="4479985" cy="5552780"/>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US" sz="2800" dirty="0">
                <a:solidFill>
                  <a:schemeClr val="bg1"/>
                </a:solidFill>
                <a:cs typeface="Calibri"/>
              </a:rPr>
              <a:t>We have used </a:t>
            </a:r>
            <a:r>
              <a:rPr lang="en-US" sz="2800" dirty="0" err="1">
                <a:solidFill>
                  <a:schemeClr val="bg1"/>
                </a:solidFill>
                <a:cs typeface="Calibri"/>
              </a:rPr>
              <a:t>BeautifulSoup</a:t>
            </a:r>
            <a:r>
              <a:rPr lang="en-US" sz="2800" dirty="0">
                <a:solidFill>
                  <a:schemeClr val="bg1"/>
                </a:solidFill>
                <a:cs typeface="Calibri"/>
              </a:rPr>
              <a:t> to web scrap HTML data from Wikipedia and parse the data into Pandas </a:t>
            </a:r>
            <a:r>
              <a:rPr lang="en-US" sz="2800" dirty="0" err="1">
                <a:solidFill>
                  <a:schemeClr val="bg1"/>
                </a:solidFill>
                <a:cs typeface="Calibri"/>
              </a:rPr>
              <a:t>Dataframe</a:t>
            </a:r>
            <a:endParaRPr lang="en-US" sz="2800" dirty="0">
              <a:solidFill>
                <a:schemeClr val="bg1"/>
              </a:solidFill>
              <a:cs typeface="Calibri"/>
            </a:endParaRPr>
          </a:p>
          <a:p>
            <a:pPr marL="342900"/>
            <a:endParaRPr lang="en-US" dirty="0">
              <a:solidFill>
                <a:schemeClr val="bg1"/>
              </a:solidFill>
              <a:cs typeface="Calibri"/>
            </a:endParaRPr>
          </a:p>
          <a:p>
            <a:pPr marL="800100" lvl="1" algn="just"/>
            <a:endParaRPr lang="en-US">
              <a:solidFill>
                <a:schemeClr val="bg1"/>
              </a:solidFill>
              <a:cs typeface="Calibri"/>
            </a:endParaRPr>
          </a:p>
          <a:p>
            <a:pPr marL="1143000" lvl="1" indent="-342900" algn="just">
              <a:buChar char="•"/>
            </a:pPr>
            <a:endParaRPr lang="en-US" dirty="0">
              <a:solidFill>
                <a:schemeClr val="bg1"/>
              </a:solidFill>
              <a:cs typeface="Calibri"/>
            </a:endParaRPr>
          </a:p>
          <a:p>
            <a:pPr marL="1143000" lvl="1" indent="-342900">
              <a:buFont typeface="Arial" panose="020B0604020202020204" pitchFamily="34" charset="0"/>
              <a:buChar char="•"/>
            </a:pPr>
            <a:endParaRPr lang="en-US" dirty="0">
              <a:solidFill>
                <a:srgbClr val="FFFFFF"/>
              </a:solidFill>
              <a:cs typeface="Calibri"/>
            </a:endParaRPr>
          </a:p>
          <a:p>
            <a:pPr marL="285750" indent="-285750" algn="ctr">
              <a:buFont typeface="Arial"/>
              <a:buChar char="•"/>
            </a:pPr>
            <a:endParaRPr lang="en-US" dirty="0">
              <a:solidFill>
                <a:srgbClr val="000000"/>
              </a:solidFill>
              <a:cs typeface="Calibri"/>
            </a:endParaRPr>
          </a:p>
          <a:p>
            <a:pPr algn="ctr"/>
            <a:endParaRPr lang="en-US" dirty="0">
              <a:solidFill>
                <a:srgbClr val="FFFFFF"/>
              </a:solidFill>
              <a:cs typeface="Calibri"/>
            </a:endParaRPr>
          </a:p>
          <a:p>
            <a:pPr algn="ctr"/>
            <a:endParaRPr lang="en-US" dirty="0">
              <a:solidFill>
                <a:srgbClr val="FFFFFF"/>
              </a:solidFill>
              <a:cs typeface="Calibri"/>
            </a:endParaRPr>
          </a:p>
          <a:p>
            <a:r>
              <a:rPr lang="en-US" dirty="0">
                <a:solidFill>
                  <a:srgbClr val="FFFFFF"/>
                </a:solidFill>
                <a:cs typeface="Calibri"/>
                <a:hlinkClick r:id="rId4"/>
              </a:rPr>
              <a:t>GitHub URL</a:t>
            </a:r>
            <a:endParaRPr lang="en-US" dirty="0">
              <a:solidFill>
                <a:srgbClr val="FFFFFF"/>
              </a:solidFill>
              <a:cs typeface="Calibri"/>
            </a:endParaRPr>
          </a:p>
        </p:txBody>
      </p:sp>
      <p:pic>
        <p:nvPicPr>
          <p:cNvPr id="5" name="Picture 5" descr="Icon&#10;&#10;Description automatically generated">
            <a:extLst>
              <a:ext uri="{FF2B5EF4-FFF2-40B4-BE49-F238E27FC236}">
                <a16:creationId xmlns:a16="http://schemas.microsoft.com/office/drawing/2014/main" id="{1DA613F1-F45F-4268-8F83-85A20351F77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383779" y="1278740"/>
            <a:ext cx="420915" cy="493486"/>
          </a:xfrm>
          <a:prstGeom prst="rect">
            <a:avLst/>
          </a:prstGeom>
        </p:spPr>
      </p:pic>
      <p:sp>
        <p:nvSpPr>
          <p:cNvPr id="6" name="TextBox 5">
            <a:extLst>
              <a:ext uri="{FF2B5EF4-FFF2-40B4-BE49-F238E27FC236}">
                <a16:creationId xmlns:a16="http://schemas.microsoft.com/office/drawing/2014/main" id="{BB0A1B42-D189-4203-9704-C8CBDCD14F0A}"/>
              </a:ext>
            </a:extLst>
          </p:cNvPr>
          <p:cNvSpPr txBox="1"/>
          <p:nvPr/>
        </p:nvSpPr>
        <p:spPr>
          <a:xfrm>
            <a:off x="7585494" y="2485845"/>
            <a:ext cx="1587500" cy="317500"/>
          </a:xfrm>
          <a:prstGeom prst="rect">
            <a:avLst/>
          </a:prstGeom>
        </p:spPr>
        <p:txBody>
          <a:bodyPr lIns="91440" tIns="45720" rIns="91440" bIns="45720" anchor="t">
            <a:normAutofit fontScale="92500" lnSpcReduction="20000"/>
          </a:bodyPr>
          <a:lstStyle/>
          <a:p>
            <a:endParaRPr lang="en-US" dirty="0">
              <a:cs typeface="Calibri"/>
            </a:endParaRPr>
          </a:p>
        </p:txBody>
      </p:sp>
      <p:sp>
        <p:nvSpPr>
          <p:cNvPr id="9" name="TextBox 8">
            <a:extLst>
              <a:ext uri="{FF2B5EF4-FFF2-40B4-BE49-F238E27FC236}">
                <a16:creationId xmlns:a16="http://schemas.microsoft.com/office/drawing/2014/main" id="{300F8D1E-08F8-4888-82BE-A260B515A39F}"/>
              </a:ext>
            </a:extLst>
          </p:cNvPr>
          <p:cNvSpPr txBox="1"/>
          <p:nvPr/>
        </p:nvSpPr>
        <p:spPr>
          <a:xfrm>
            <a:off x="8207828" y="1773162"/>
            <a:ext cx="7958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HTML</a:t>
            </a:r>
            <a:endParaRPr lang="en-US">
              <a:solidFill>
                <a:schemeClr val="bg1"/>
              </a:solidFill>
              <a:cs typeface="Calibri"/>
            </a:endParaRPr>
          </a:p>
        </p:txBody>
      </p:sp>
      <p:sp>
        <p:nvSpPr>
          <p:cNvPr id="11" name="Arrow: Down 10">
            <a:extLst>
              <a:ext uri="{FF2B5EF4-FFF2-40B4-BE49-F238E27FC236}">
                <a16:creationId xmlns:a16="http://schemas.microsoft.com/office/drawing/2014/main" id="{A1F6D1F2-3319-4A8C-B787-6FA41D88A7AD}"/>
              </a:ext>
            </a:extLst>
          </p:cNvPr>
          <p:cNvSpPr/>
          <p:nvPr/>
        </p:nvSpPr>
        <p:spPr>
          <a:xfrm>
            <a:off x="8488177" y="2102956"/>
            <a:ext cx="145143" cy="471715"/>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DC1DE0-AA1B-4550-8EEE-5AFA4F9D2CB5}"/>
              </a:ext>
            </a:extLst>
          </p:cNvPr>
          <p:cNvSpPr/>
          <p:nvPr/>
        </p:nvSpPr>
        <p:spPr>
          <a:xfrm>
            <a:off x="8041218" y="2676979"/>
            <a:ext cx="1112762" cy="58057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solidFill>
                  <a:schemeClr val="tx1"/>
                </a:solidFill>
                <a:cs typeface="Calibri"/>
              </a:rPr>
              <a:t>BeautifulSoup</a:t>
            </a:r>
            <a:endParaRPr lang="en-US">
              <a:solidFill>
                <a:schemeClr val="tx1"/>
              </a:solidFill>
              <a:cs typeface="Calibri"/>
            </a:endParaRPr>
          </a:p>
        </p:txBody>
      </p:sp>
      <p:sp>
        <p:nvSpPr>
          <p:cNvPr id="13" name="TextBox 12">
            <a:extLst>
              <a:ext uri="{FF2B5EF4-FFF2-40B4-BE49-F238E27FC236}">
                <a16:creationId xmlns:a16="http://schemas.microsoft.com/office/drawing/2014/main" id="{1E11B6B7-3D8D-40BE-83E6-155DF3AB9DA3}"/>
              </a:ext>
            </a:extLst>
          </p:cNvPr>
          <p:cNvSpPr txBox="1"/>
          <p:nvPr/>
        </p:nvSpPr>
        <p:spPr>
          <a:xfrm rot="5400000">
            <a:off x="8461072" y="2338125"/>
            <a:ext cx="84424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Extract Data</a:t>
            </a:r>
          </a:p>
        </p:txBody>
      </p:sp>
      <p:sp>
        <p:nvSpPr>
          <p:cNvPr id="14" name="Arrow: Down 13">
            <a:extLst>
              <a:ext uri="{FF2B5EF4-FFF2-40B4-BE49-F238E27FC236}">
                <a16:creationId xmlns:a16="http://schemas.microsoft.com/office/drawing/2014/main" id="{B0EC7BF0-7B74-4036-AFD6-46A66DBDF7D2}"/>
              </a:ext>
            </a:extLst>
          </p:cNvPr>
          <p:cNvSpPr/>
          <p:nvPr/>
        </p:nvSpPr>
        <p:spPr>
          <a:xfrm>
            <a:off x="8490444" y="3387318"/>
            <a:ext cx="145144" cy="508001"/>
          </a:xfrm>
          <a:prstGeom prst="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73E9B0-F2FC-45ED-959D-C5B7AAD6A771}"/>
              </a:ext>
            </a:extLst>
          </p:cNvPr>
          <p:cNvSpPr/>
          <p:nvPr/>
        </p:nvSpPr>
        <p:spPr>
          <a:xfrm>
            <a:off x="8097328" y="3891951"/>
            <a:ext cx="1041102" cy="59357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cs typeface="Calibri"/>
              </a:rPr>
              <a:t> Pandas data</a:t>
            </a:r>
            <a:endParaRPr lang="en-US" dirty="0">
              <a:solidFill>
                <a:schemeClr val="tx1"/>
              </a:solidFill>
            </a:endParaRPr>
          </a:p>
        </p:txBody>
      </p:sp>
      <p:sp>
        <p:nvSpPr>
          <p:cNvPr id="16" name="TextBox 15">
            <a:extLst>
              <a:ext uri="{FF2B5EF4-FFF2-40B4-BE49-F238E27FC236}">
                <a16:creationId xmlns:a16="http://schemas.microsoft.com/office/drawing/2014/main" id="{FFC03298-47F4-48C9-B7B9-BE48528C5CB9}"/>
              </a:ext>
            </a:extLst>
          </p:cNvPr>
          <p:cNvSpPr txBox="1"/>
          <p:nvPr/>
        </p:nvSpPr>
        <p:spPr>
          <a:xfrm rot="5400000">
            <a:off x="8437638" y="3611637"/>
            <a:ext cx="74748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solidFill>
                  <a:schemeClr val="bg1"/>
                </a:solidFill>
              </a:rPr>
              <a:t>Parse data</a:t>
            </a:r>
          </a:p>
        </p:txBody>
      </p:sp>
    </p:spTree>
    <p:extLst>
      <p:ext uri="{BB962C8B-B14F-4D97-AF65-F5344CB8AC3E}">
        <p14:creationId xmlns:p14="http://schemas.microsoft.com/office/powerpoint/2010/main" val="34224740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48</Slides>
  <Notes>0</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IBM data science capstone project - SpaceX</vt:lpstr>
      <vt:lpstr>PowerPoint Presentation</vt:lpstr>
      <vt:lpstr>PowerPoint Presentation</vt:lpstr>
      <vt:lpstr>INTRODUCTION</vt:lpstr>
      <vt:lpstr>METHODOLOGY </vt:lpstr>
      <vt:lpstr>METHODOLOGY</vt:lpstr>
      <vt:lpstr>DATA COLLECTION</vt:lpstr>
      <vt:lpstr>Data Collection –SpaceX API</vt:lpstr>
      <vt:lpstr>Data Collection –Web Scraping</vt:lpstr>
      <vt:lpstr>Data Collection –Wrangling</vt:lpstr>
      <vt:lpstr>EDA with Data Visualization </vt:lpstr>
      <vt:lpstr>EDA with SQL </vt:lpstr>
      <vt:lpstr>   </vt:lpstr>
      <vt:lpstr>Build a Dashboard with Plotly Dash</vt:lpstr>
      <vt:lpstr>Predictive analysis(Classification) </vt:lpstr>
      <vt:lpstr>Results</vt:lpstr>
      <vt:lpstr>Insights Drawn from EDA </vt:lpstr>
      <vt:lpstr>Flight number vs. Launch site </vt:lpstr>
      <vt:lpstr>Payload mass vs. Launch site  </vt:lpstr>
      <vt:lpstr>   Success Rate vs. Orbit Type</vt:lpstr>
      <vt:lpstr>   </vt:lpstr>
      <vt:lpstr>   </vt:lpstr>
      <vt:lpstr>   </vt:lpstr>
      <vt:lpstr>EDA with SQL </vt:lpstr>
      <vt:lpstr>All Lauch Site Names</vt:lpstr>
      <vt:lpstr>Launch Site Names Begin with 'CCA' </vt:lpstr>
      <vt:lpstr>Total Payload Mass</vt:lpstr>
      <vt:lpstr>Average Payload Mass by F9 v1.1</vt:lpstr>
      <vt:lpstr>First Successful Ground Landing Date </vt:lpstr>
      <vt:lpstr>Successful Drone Ship Landing with Payload between 4000 and 6000 </vt:lpstr>
      <vt:lpstr>Total Number of Successful and Failure Mission Outcomes  </vt:lpstr>
      <vt:lpstr>2015 Launch Records</vt:lpstr>
      <vt:lpstr>Rank Landing Outcomes Between 2010-06-04 and 2017-03-20  </vt:lpstr>
      <vt:lpstr>Launch Sites Proximities Analysis </vt:lpstr>
      <vt:lpstr>Launch sites in the US </vt:lpstr>
      <vt:lpstr>Success or Failure Marker  </vt:lpstr>
      <vt:lpstr>Launch sites proximities </vt:lpstr>
      <vt:lpstr>Building a Dashboard with Plotly Dash </vt:lpstr>
      <vt:lpstr>Success rate of all sites</vt:lpstr>
      <vt:lpstr>Success rate of CCAFA SLC-40 best ratio</vt:lpstr>
      <vt:lpstr>Payload vs. Launch Outcome scatter plot for all sites</vt:lpstr>
      <vt:lpstr>Predictive Analysis (Classification) </vt:lpstr>
      <vt:lpstr>     Classification Accuracy</vt:lpstr>
      <vt:lpstr>      Confusion Matrix</vt:lpstr>
      <vt:lpstr>         Conclusion</vt:lpstr>
      <vt:lpstr>  Appendix</vt:lpstr>
      <vt:lpstr> Haversine formula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2697</cp:revision>
  <dcterms:created xsi:type="dcterms:W3CDTF">2013-07-15T20:26:40Z</dcterms:created>
  <dcterms:modified xsi:type="dcterms:W3CDTF">2021-09-11T17:50:22Z</dcterms:modified>
</cp:coreProperties>
</file>